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1"/>
  </p:notesMasterIdLst>
  <p:sldIdLst>
    <p:sldId id="256" r:id="rId3"/>
    <p:sldId id="258" r:id="rId4"/>
    <p:sldId id="306" r:id="rId5"/>
    <p:sldId id="263" r:id="rId6"/>
    <p:sldId id="345" r:id="rId7"/>
    <p:sldId id="346" r:id="rId8"/>
    <p:sldId id="302" r:id="rId9"/>
    <p:sldId id="348" r:id="rId10"/>
    <p:sldId id="347" r:id="rId11"/>
    <p:sldId id="304" r:id="rId12"/>
    <p:sldId id="365" r:id="rId13"/>
    <p:sldId id="366" r:id="rId14"/>
    <p:sldId id="367" r:id="rId15"/>
    <p:sldId id="299" r:id="rId16"/>
    <p:sldId id="300" r:id="rId17"/>
    <p:sldId id="301" r:id="rId18"/>
    <p:sldId id="265" r:id="rId19"/>
    <p:sldId id="362" r:id="rId20"/>
    <p:sldId id="266" r:id="rId21"/>
    <p:sldId id="352" r:id="rId22"/>
    <p:sldId id="349" r:id="rId23"/>
    <p:sldId id="350" r:id="rId24"/>
    <p:sldId id="351" r:id="rId25"/>
    <p:sldId id="353" r:id="rId26"/>
    <p:sldId id="354" r:id="rId27"/>
    <p:sldId id="355" r:id="rId28"/>
    <p:sldId id="356" r:id="rId29"/>
    <p:sldId id="357" r:id="rId30"/>
    <p:sldId id="283" r:id="rId31"/>
    <p:sldId id="359" r:id="rId32"/>
    <p:sldId id="360" r:id="rId33"/>
    <p:sldId id="361" r:id="rId34"/>
    <p:sldId id="363" r:id="rId35"/>
    <p:sldId id="364" r:id="rId36"/>
    <p:sldId id="358" r:id="rId37"/>
    <p:sldId id="291" r:id="rId38"/>
    <p:sldId id="368" r:id="rId39"/>
    <p:sldId id="292" r:id="rId40"/>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hiti Chintapalli" initials="SC" lastIdx="1" clrIdx="0">
    <p:extLst>
      <p:ext uri="{19B8F6BF-5375-455C-9EA6-DF929625EA0E}">
        <p15:presenceInfo xmlns:p15="http://schemas.microsoft.com/office/powerpoint/2012/main" userId="48fd83fb3ab2f2a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p:scale>
          <a:sx n="67" d="100"/>
          <a:sy n="67" d="100"/>
        </p:scale>
        <p:origin x="6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F0B33FDE-FD8C-4F95-9D4B-F94C74F69B09}" type="datetimeFigureOut">
              <a:rPr lang="en-IN" smtClean="0"/>
              <a:t>31-08-2020</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13A16A14-4DAC-45BA-AA1A-7483FD154CAF}" type="slidenum">
              <a:rPr lang="en-IN" smtClean="0"/>
              <a:t>‹#›</a:t>
            </a:fld>
            <a:endParaRPr lang="en-IN"/>
          </a:p>
        </p:txBody>
      </p:sp>
    </p:spTree>
    <p:extLst>
      <p:ext uri="{BB962C8B-B14F-4D97-AF65-F5344CB8AC3E}">
        <p14:creationId xmlns:p14="http://schemas.microsoft.com/office/powerpoint/2010/main" val="3969382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Decision tree Applications </a:t>
            </a:r>
            <a:endParaRPr lang="en-IN" sz="1200" kern="1200" dirty="0">
              <a:solidFill>
                <a:schemeClr val="tx1"/>
              </a:solidFill>
              <a:effectLst/>
              <a:latin typeface="+mn-lt"/>
              <a:ea typeface="+mn-ea"/>
              <a:cs typeface="+mn-cs"/>
            </a:endParaRPr>
          </a:p>
          <a:p>
            <a:pPr lvl="0"/>
            <a:r>
              <a:rPr lang="en-IN" sz="1200" kern="1200" dirty="0">
                <a:solidFill>
                  <a:schemeClr val="tx1"/>
                </a:solidFill>
                <a:effectLst/>
                <a:latin typeface="+mn-lt"/>
                <a:ea typeface="+mn-ea"/>
                <a:cs typeface="+mn-cs"/>
              </a:rPr>
              <a:t>Biomedical Engineering (decision trees for identifying features to be used in implantable devices).</a:t>
            </a:r>
          </a:p>
          <a:p>
            <a:pPr lvl="0"/>
            <a:r>
              <a:rPr lang="en-IN" sz="1200" kern="1200" dirty="0">
                <a:solidFill>
                  <a:schemeClr val="tx1"/>
                </a:solidFill>
                <a:effectLst/>
                <a:latin typeface="+mn-lt"/>
                <a:ea typeface="+mn-ea"/>
                <a:cs typeface="+mn-cs"/>
              </a:rPr>
              <a:t>Financial analysis (Customer Satisfaction with a product or service).</a:t>
            </a:r>
          </a:p>
          <a:p>
            <a:pPr lvl="0"/>
            <a:r>
              <a:rPr lang="en-IN" sz="1200" kern="1200" dirty="0">
                <a:solidFill>
                  <a:schemeClr val="tx1"/>
                </a:solidFill>
                <a:effectLst/>
                <a:latin typeface="+mn-lt"/>
                <a:ea typeface="+mn-ea"/>
                <a:cs typeface="+mn-cs"/>
              </a:rPr>
              <a:t>Astronomy (classify galaxies).</a:t>
            </a:r>
          </a:p>
          <a:p>
            <a:pPr lvl="0"/>
            <a:r>
              <a:rPr lang="en-IN" sz="1200" kern="1200" dirty="0">
                <a:solidFill>
                  <a:schemeClr val="tx1"/>
                </a:solidFill>
                <a:effectLst/>
                <a:latin typeface="+mn-lt"/>
                <a:ea typeface="+mn-ea"/>
                <a:cs typeface="+mn-cs"/>
              </a:rPr>
              <a:t>System Control.</a:t>
            </a:r>
          </a:p>
          <a:p>
            <a:pPr lvl="0"/>
            <a:r>
              <a:rPr lang="en-IN" sz="1200" kern="1200" dirty="0">
                <a:solidFill>
                  <a:schemeClr val="tx1"/>
                </a:solidFill>
                <a:effectLst/>
                <a:latin typeface="+mn-lt"/>
                <a:ea typeface="+mn-ea"/>
                <a:cs typeface="+mn-cs"/>
              </a:rPr>
              <a:t>Manufacturing and Production (Quality control, Semiconductor manufacturing, etc).</a:t>
            </a:r>
          </a:p>
          <a:p>
            <a:pPr lvl="0"/>
            <a:r>
              <a:rPr lang="en-IN" sz="1200" kern="1200" dirty="0">
                <a:solidFill>
                  <a:schemeClr val="tx1"/>
                </a:solidFill>
                <a:effectLst/>
                <a:latin typeface="+mn-lt"/>
                <a:ea typeface="+mn-ea"/>
                <a:cs typeface="+mn-cs"/>
              </a:rPr>
              <a:t>Medicines (diagnosis, cardiology, psychiatry).</a:t>
            </a:r>
          </a:p>
          <a:p>
            <a:pPr lvl="0"/>
            <a:r>
              <a:rPr lang="en-IN" sz="1200" kern="1200" dirty="0">
                <a:solidFill>
                  <a:schemeClr val="tx1"/>
                </a:solidFill>
                <a:effectLst/>
                <a:latin typeface="+mn-lt"/>
                <a:ea typeface="+mn-ea"/>
                <a:cs typeface="+mn-cs"/>
              </a:rPr>
              <a:t>Physics (Particle detection).</a:t>
            </a:r>
          </a:p>
          <a:p>
            <a:endParaRPr lang="en-IN" dirty="0"/>
          </a:p>
        </p:txBody>
      </p:sp>
      <p:sp>
        <p:nvSpPr>
          <p:cNvPr id="4" name="Slide Number Placeholder 3"/>
          <p:cNvSpPr>
            <a:spLocks noGrp="1"/>
          </p:cNvSpPr>
          <p:nvPr>
            <p:ph type="sldNum" sz="quarter" idx="5"/>
          </p:nvPr>
        </p:nvSpPr>
        <p:spPr/>
        <p:txBody>
          <a:bodyPr/>
          <a:lstStyle/>
          <a:p>
            <a:fld id="{13A16A14-4DAC-45BA-AA1A-7483FD154CAF}" type="slidenum">
              <a:rPr lang="en-IN" smtClean="0"/>
              <a:t>10</a:t>
            </a:fld>
            <a:endParaRPr lang="en-IN" dirty="0"/>
          </a:p>
        </p:txBody>
      </p:sp>
    </p:spTree>
    <p:extLst>
      <p:ext uri="{BB962C8B-B14F-4D97-AF65-F5344CB8AC3E}">
        <p14:creationId xmlns:p14="http://schemas.microsoft.com/office/powerpoint/2010/main" val="3135369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8945" marR="494030" indent="457200" algn="just">
              <a:lnSpc>
                <a:spcPct val="145000"/>
              </a:lnSpc>
              <a:spcAft>
                <a:spcPts val="1200"/>
              </a:spcAft>
            </a:pPr>
            <a:endParaRPr lang="en-IN" sz="1200" dirty="0">
              <a:solidFill>
                <a:schemeClr val="bg1"/>
              </a:solidFill>
              <a:latin typeface="Times New Roman" panose="02020603050405020304" pitchFamily="18" charset="0"/>
              <a:ea typeface="Times New Roman" panose="02020603050405020304" pitchFamily="18" charset="0"/>
            </a:endParaRPr>
          </a:p>
          <a:p>
            <a:pPr marL="685800" indent="-6350">
              <a:lnSpc>
                <a:spcPct val="107000"/>
              </a:lnSpc>
              <a:spcAft>
                <a:spcPts val="465"/>
              </a:spcAft>
            </a:pPr>
            <a:r>
              <a:rPr lang="en-IN" sz="1200" b="1" dirty="0">
                <a:solidFill>
                  <a:schemeClr val="bg1"/>
                </a:solidFill>
                <a:latin typeface="Times New Roman" panose="02020603050405020304" pitchFamily="18" charset="0"/>
                <a:ea typeface="Times New Roman" panose="02020603050405020304" pitchFamily="18" charset="0"/>
              </a:rPr>
              <a:t> </a:t>
            </a:r>
            <a:endParaRPr lang="en-IN" sz="1200" dirty="0">
              <a:solidFill>
                <a:schemeClr val="bg1"/>
              </a:solidFill>
              <a:latin typeface="Times New Roman" panose="02020603050405020304" pitchFamily="18" charset="0"/>
              <a:ea typeface="Times New Roman" panose="02020603050405020304" pitchFamily="18" charset="0"/>
            </a:endParaRPr>
          </a:p>
          <a:p>
            <a:pPr marL="457200" marR="494665" indent="228600" algn="just">
              <a:lnSpc>
                <a:spcPct val="147000"/>
              </a:lnSpc>
              <a:spcAft>
                <a:spcPts val="0"/>
              </a:spcAft>
            </a:pPr>
            <a:r>
              <a:rPr lang="en-IN" sz="1200" dirty="0">
                <a:solidFill>
                  <a:schemeClr val="bg1"/>
                </a:solidFill>
                <a:latin typeface="Times New Roman" panose="02020603050405020304" pitchFamily="18" charset="0"/>
                <a:ea typeface="Times New Roman" panose="02020603050405020304" pitchFamily="18" charset="0"/>
              </a:rPr>
              <a:t>The algorithm can further be</a:t>
            </a:r>
            <a:endParaRPr lang="en-IN" dirty="0"/>
          </a:p>
        </p:txBody>
      </p:sp>
      <p:sp>
        <p:nvSpPr>
          <p:cNvPr id="4" name="Slide Number Placeholder 3"/>
          <p:cNvSpPr>
            <a:spLocks noGrp="1"/>
          </p:cNvSpPr>
          <p:nvPr>
            <p:ph type="sldNum" sz="quarter" idx="5"/>
          </p:nvPr>
        </p:nvSpPr>
        <p:spPr/>
        <p:txBody>
          <a:bodyPr/>
          <a:lstStyle/>
          <a:p>
            <a:fld id="{13A16A14-4DAC-45BA-AA1A-7483FD154CAF}" type="slidenum">
              <a:rPr lang="en-IN" smtClean="0"/>
              <a:t>36</a:t>
            </a:fld>
            <a:endParaRPr lang="en-IN"/>
          </a:p>
        </p:txBody>
      </p:sp>
    </p:spTree>
    <p:extLst>
      <p:ext uri="{BB962C8B-B14F-4D97-AF65-F5344CB8AC3E}">
        <p14:creationId xmlns:p14="http://schemas.microsoft.com/office/powerpoint/2010/main" val="78957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2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2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3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3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3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3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3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3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4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4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4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5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5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85800" y="609480"/>
            <a:ext cx="10131120" cy="6749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6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6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6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7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7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7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7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7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8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8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8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8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1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85800" y="609480"/>
            <a:ext cx="10131120" cy="6749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1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1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2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2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609480"/>
            <a:ext cx="10131120" cy="1455840"/>
          </a:xfrm>
          <a:prstGeom prst="rect">
            <a:avLst/>
          </a:prstGeom>
        </p:spPr>
        <p:txBody>
          <a:bodyPr lIns="0" tIns="0" rIns="0" bIns="0" anchor="ctr">
            <a:noAutofit/>
          </a:bodyPr>
          <a:lstStyle/>
          <a:p>
            <a:endParaRPr lang="en-US" sz="1800" b="0" strike="noStrike" spc="-1">
              <a:solidFill>
                <a:srgbClr val="FFFFFF"/>
              </a:solidFill>
              <a:latin typeface="Calibri"/>
            </a:endParaRPr>
          </a:p>
        </p:txBody>
      </p:sp>
      <p:sp>
        <p:nvSpPr>
          <p:cNvPr id="2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FFFFFF"/>
              </a:solidFill>
              <a:latin typeface="Calibri"/>
            </a:endParaRPr>
          </a:p>
        </p:txBody>
      </p:sp>
      <p:sp>
        <p:nvSpPr>
          <p:cNvPr id="2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1800" b="0" strike="noStrike" spc="-1">
              <a:solidFill>
                <a:srgbClr val="FFFFFF"/>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6" name="Picture 6" descr="Celestia-R1---OverlayContentHD.png"/>
          <p:cNvPicPr/>
          <p:nvPr/>
        </p:nvPicPr>
        <p:blipFill>
          <a:blip r:embed="rId15"/>
          <a:stretch/>
        </p:blipFill>
        <p:spPr>
          <a:xfrm>
            <a:off x="0" y="0"/>
            <a:ext cx="12188520" cy="6855840"/>
          </a:xfrm>
          <a:prstGeom prst="rect">
            <a:avLst/>
          </a:prstGeom>
          <a:ln>
            <a:noFill/>
          </a:ln>
        </p:spPr>
      </p:pic>
      <p:sp>
        <p:nvSpPr>
          <p:cNvPr id="7" name="PlaceHolder 1"/>
          <p:cNvSpPr>
            <a:spLocks noGrp="1"/>
          </p:cNvSpPr>
          <p:nvPr>
            <p:ph type="title"/>
          </p:nvPr>
        </p:nvSpPr>
        <p:spPr>
          <a:xfrm>
            <a:off x="685800" y="609480"/>
            <a:ext cx="10131120" cy="1455840"/>
          </a:xfrm>
          <a:prstGeom prst="rect">
            <a:avLst/>
          </a:prstGeom>
        </p:spPr>
        <p:txBody>
          <a:bodyPr anchor="ctr">
            <a:noAutofit/>
          </a:bodyPr>
          <a:lstStyle/>
          <a:p>
            <a:pPr>
              <a:lnSpc>
                <a:spcPct val="100000"/>
              </a:lnSpc>
            </a:pPr>
            <a:r>
              <a:rPr lang="en-US" sz="3600" b="0" strike="noStrike" cap="all" spc="-1">
                <a:solidFill>
                  <a:srgbClr val="FFFFFF"/>
                </a:solidFill>
                <a:latin typeface="Calibri Light"/>
              </a:rPr>
              <a:t>Click to edit Master title style</a:t>
            </a:r>
            <a:endParaRPr lang="en-US" sz="3600" b="0" strike="noStrike" spc="-1">
              <a:solidFill>
                <a:srgbClr val="FFFFFF"/>
              </a:solidFill>
              <a:latin typeface="Calibri"/>
            </a:endParaRPr>
          </a:p>
        </p:txBody>
      </p:sp>
      <p:sp>
        <p:nvSpPr>
          <p:cNvPr id="2" name="PlaceHolder 2"/>
          <p:cNvSpPr>
            <a:spLocks noGrp="1"/>
          </p:cNvSpPr>
          <p:nvPr>
            <p:ph type="body"/>
          </p:nvPr>
        </p:nvSpPr>
        <p:spPr>
          <a:xfrm>
            <a:off x="685800" y="2142000"/>
            <a:ext cx="10131120" cy="3648600"/>
          </a:xfrm>
          <a:prstGeom prst="rect">
            <a:avLst/>
          </a:prstGeom>
        </p:spPr>
        <p:txBody>
          <a:bodyPr anchor="ctr">
            <a:noAutofit/>
          </a:bodyPr>
          <a:lstStyle/>
          <a:p>
            <a:pPr marL="285840" indent="-285480">
              <a:lnSpc>
                <a:spcPct val="100000"/>
              </a:lnSpc>
              <a:spcAft>
                <a:spcPts val="1001"/>
              </a:spcAft>
              <a:buClr>
                <a:srgbClr val="FFFFFF"/>
              </a:buClr>
              <a:buFont typeface="Arial"/>
              <a:buChar char="•"/>
            </a:pPr>
            <a:r>
              <a:rPr lang="en-US" sz="1800" b="0" strike="noStrike" spc="-1">
                <a:solidFill>
                  <a:srgbClr val="FFFFFF"/>
                </a:solidFill>
                <a:latin typeface="Calibri"/>
              </a:rPr>
              <a:t>Click to edit Master text styles</a:t>
            </a:r>
          </a:p>
          <a:p>
            <a:pPr marL="743040" lvl="1" indent="-285480">
              <a:lnSpc>
                <a:spcPct val="100000"/>
              </a:lnSpc>
              <a:spcAft>
                <a:spcPts val="1001"/>
              </a:spcAft>
              <a:buClr>
                <a:srgbClr val="FFFFFF"/>
              </a:buClr>
              <a:buFont typeface="Arial"/>
              <a:buChar char="•"/>
            </a:pPr>
            <a:r>
              <a:rPr lang="en-US" sz="1600" b="0" strike="noStrike" spc="-1">
                <a:solidFill>
                  <a:srgbClr val="FFFFFF"/>
                </a:solidFill>
                <a:latin typeface="Calibri"/>
              </a:rPr>
              <a:t>Second level</a:t>
            </a:r>
          </a:p>
          <a:p>
            <a:pPr marL="1200240" lvl="2" indent="-285480">
              <a:lnSpc>
                <a:spcPct val="100000"/>
              </a:lnSpc>
              <a:spcAft>
                <a:spcPts val="1001"/>
              </a:spcAft>
              <a:buClr>
                <a:srgbClr val="FFFFFF"/>
              </a:buClr>
              <a:buFont typeface="Arial"/>
              <a:buChar char="•"/>
            </a:pPr>
            <a:r>
              <a:rPr lang="en-US" sz="1400" b="0" strike="noStrike" spc="-1">
                <a:solidFill>
                  <a:srgbClr val="FFFFFF"/>
                </a:solidFill>
                <a:latin typeface="Calibri"/>
              </a:rPr>
              <a:t>Third level</a:t>
            </a:r>
          </a:p>
          <a:p>
            <a:pPr marL="1542960" lvl="3" indent="-171000">
              <a:lnSpc>
                <a:spcPct val="100000"/>
              </a:lnSpc>
              <a:spcAft>
                <a:spcPts val="1001"/>
              </a:spcAft>
              <a:buClr>
                <a:srgbClr val="FFFFFF"/>
              </a:buClr>
              <a:buFont typeface="Arial"/>
              <a:buChar char="•"/>
            </a:pPr>
            <a:r>
              <a:rPr lang="en-US" sz="1200" b="0" strike="noStrike" spc="-1">
                <a:solidFill>
                  <a:srgbClr val="FFFFFF"/>
                </a:solidFill>
                <a:latin typeface="Calibri"/>
              </a:rPr>
              <a:t>Fourth level</a:t>
            </a:r>
          </a:p>
          <a:p>
            <a:pPr marL="2000160" lvl="4" indent="-171000">
              <a:lnSpc>
                <a:spcPct val="100000"/>
              </a:lnSpc>
              <a:spcAft>
                <a:spcPts val="1001"/>
              </a:spcAft>
              <a:buClr>
                <a:srgbClr val="FFFFFF"/>
              </a:buClr>
              <a:buFont typeface="Arial"/>
              <a:buChar char="•"/>
            </a:pPr>
            <a:r>
              <a:rPr lang="en-US" sz="1200" b="0" strike="noStrike" spc="-1">
                <a:solidFill>
                  <a:srgbClr val="FFFFFF"/>
                </a:solidFill>
                <a:latin typeface="Calibri"/>
              </a:rPr>
              <a:t>Fifth level</a:t>
            </a:r>
          </a:p>
        </p:txBody>
      </p:sp>
      <p:sp>
        <p:nvSpPr>
          <p:cNvPr id="3" name="PlaceHolder 3"/>
          <p:cNvSpPr>
            <a:spLocks noGrp="1"/>
          </p:cNvSpPr>
          <p:nvPr>
            <p:ph type="dt"/>
          </p:nvPr>
        </p:nvSpPr>
        <p:spPr>
          <a:xfrm>
            <a:off x="8589600" y="5870520"/>
            <a:ext cx="1599840" cy="377640"/>
          </a:xfrm>
          <a:prstGeom prst="rect">
            <a:avLst/>
          </a:prstGeom>
        </p:spPr>
        <p:txBody>
          <a:bodyPr anchor="ctr">
            <a:noAutofit/>
          </a:bodyPr>
          <a:lstStyle/>
          <a:p>
            <a:pPr algn="r">
              <a:lnSpc>
                <a:spcPct val="100000"/>
              </a:lnSpc>
            </a:pPr>
            <a:fld id="{28913E14-CF3C-4237-93C5-F3218917DB7C}" type="datetime">
              <a:rPr lang="en-IN" sz="1000" b="0" strike="noStrike" spc="-1">
                <a:solidFill>
                  <a:srgbClr val="FFFFFF"/>
                </a:solidFill>
                <a:latin typeface="Calibri"/>
              </a:rPr>
              <a:t>31-08-2020</a:t>
            </a:fld>
            <a:endParaRPr lang="en-IN" sz="1000" b="0" strike="noStrike" spc="-1">
              <a:latin typeface="Times New Roman"/>
            </a:endParaRPr>
          </a:p>
        </p:txBody>
      </p:sp>
      <p:sp>
        <p:nvSpPr>
          <p:cNvPr id="4" name="PlaceHolder 4"/>
          <p:cNvSpPr>
            <a:spLocks noGrp="1"/>
          </p:cNvSpPr>
          <p:nvPr>
            <p:ph type="ftr"/>
          </p:nvPr>
        </p:nvSpPr>
        <p:spPr>
          <a:xfrm>
            <a:off x="685800" y="5870520"/>
            <a:ext cx="7827120" cy="377640"/>
          </a:xfrm>
          <a:prstGeom prst="rect">
            <a:avLst/>
          </a:prstGeom>
        </p:spPr>
        <p:txBody>
          <a:bodyPr anchor="ctr">
            <a:noAutofit/>
          </a:bodyPr>
          <a:lstStyle/>
          <a:p>
            <a:endParaRPr lang="en-IN" sz="2400" b="0" strike="noStrike" spc="-1">
              <a:latin typeface="Times New Roman"/>
            </a:endParaRPr>
          </a:p>
        </p:txBody>
      </p:sp>
      <p:sp>
        <p:nvSpPr>
          <p:cNvPr id="5" name="PlaceHolder 5"/>
          <p:cNvSpPr>
            <a:spLocks noGrp="1"/>
          </p:cNvSpPr>
          <p:nvPr>
            <p:ph type="sldNum"/>
          </p:nvPr>
        </p:nvSpPr>
        <p:spPr>
          <a:xfrm>
            <a:off x="10266120" y="5870520"/>
            <a:ext cx="550800" cy="377640"/>
          </a:xfrm>
          <a:prstGeom prst="rect">
            <a:avLst/>
          </a:prstGeom>
        </p:spPr>
        <p:txBody>
          <a:bodyPr anchor="ctr">
            <a:noAutofit/>
          </a:bodyPr>
          <a:lstStyle/>
          <a:p>
            <a:pPr algn="r">
              <a:lnSpc>
                <a:spcPct val="100000"/>
              </a:lnSpc>
            </a:pPr>
            <a:fld id="{70013929-A154-4AE0-ADF4-87DEC4A0694B}" type="slidenum">
              <a:rPr lang="en-IN" sz="1000" b="0" strike="noStrike" spc="-1">
                <a:solidFill>
                  <a:srgbClr val="FFFFFF"/>
                </a:solidFill>
                <a:latin typeface="Calibri"/>
              </a:rPr>
              <a:t>‹#›</a:t>
            </a:fld>
            <a:endParaRPr lang="en-IN"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2" name="Picture 4" descr="Celestia-R1---OverlayContentHD.png"/>
          <p:cNvPicPr/>
          <p:nvPr/>
        </p:nvPicPr>
        <p:blipFill>
          <a:blip r:embed="rId15"/>
          <a:stretch/>
        </p:blipFill>
        <p:spPr>
          <a:xfrm>
            <a:off x="0" y="0"/>
            <a:ext cx="12188520" cy="6855840"/>
          </a:xfrm>
          <a:prstGeom prst="rect">
            <a:avLst/>
          </a:prstGeom>
          <a:ln>
            <a:noFill/>
          </a:ln>
        </p:spPr>
      </p:pic>
      <p:sp>
        <p:nvSpPr>
          <p:cNvPr id="43" name="PlaceHolder 1"/>
          <p:cNvSpPr>
            <a:spLocks noGrp="1"/>
          </p:cNvSpPr>
          <p:nvPr>
            <p:ph type="dt"/>
          </p:nvPr>
        </p:nvSpPr>
        <p:spPr>
          <a:xfrm>
            <a:off x="8589600" y="5870520"/>
            <a:ext cx="1599840" cy="377640"/>
          </a:xfrm>
          <a:prstGeom prst="rect">
            <a:avLst/>
          </a:prstGeom>
        </p:spPr>
        <p:txBody>
          <a:bodyPr anchor="ctr">
            <a:noAutofit/>
          </a:bodyPr>
          <a:lstStyle/>
          <a:p>
            <a:pPr algn="r">
              <a:lnSpc>
                <a:spcPct val="100000"/>
              </a:lnSpc>
            </a:pPr>
            <a:fld id="{0189DD8C-180D-4A8B-B65F-CC62451E620B}" type="datetime">
              <a:rPr lang="en-IN" sz="1000" b="0" strike="noStrike" spc="-1">
                <a:solidFill>
                  <a:srgbClr val="FFFFFF"/>
                </a:solidFill>
                <a:latin typeface="Calibri"/>
              </a:rPr>
              <a:t>31-08-2020</a:t>
            </a:fld>
            <a:endParaRPr lang="en-IN" sz="1000" b="0" strike="noStrike" spc="-1">
              <a:latin typeface="Times New Roman"/>
            </a:endParaRPr>
          </a:p>
        </p:txBody>
      </p:sp>
      <p:sp>
        <p:nvSpPr>
          <p:cNvPr id="44" name="PlaceHolder 2"/>
          <p:cNvSpPr>
            <a:spLocks noGrp="1"/>
          </p:cNvSpPr>
          <p:nvPr>
            <p:ph type="ftr"/>
          </p:nvPr>
        </p:nvSpPr>
        <p:spPr>
          <a:xfrm>
            <a:off x="685800" y="5870520"/>
            <a:ext cx="7827120" cy="377640"/>
          </a:xfrm>
          <a:prstGeom prst="rect">
            <a:avLst/>
          </a:prstGeom>
        </p:spPr>
        <p:txBody>
          <a:bodyPr anchor="ctr">
            <a:noAutofit/>
          </a:bodyPr>
          <a:lstStyle/>
          <a:p>
            <a:endParaRPr lang="en-IN" sz="2400" b="0" strike="noStrike" spc="-1">
              <a:latin typeface="Times New Roman"/>
            </a:endParaRPr>
          </a:p>
        </p:txBody>
      </p:sp>
      <p:sp>
        <p:nvSpPr>
          <p:cNvPr id="45" name="PlaceHolder 3"/>
          <p:cNvSpPr>
            <a:spLocks noGrp="1"/>
          </p:cNvSpPr>
          <p:nvPr>
            <p:ph type="sldNum"/>
          </p:nvPr>
        </p:nvSpPr>
        <p:spPr>
          <a:xfrm>
            <a:off x="10266120" y="5870520"/>
            <a:ext cx="550800" cy="377640"/>
          </a:xfrm>
          <a:prstGeom prst="rect">
            <a:avLst/>
          </a:prstGeom>
        </p:spPr>
        <p:txBody>
          <a:bodyPr anchor="ctr">
            <a:noAutofit/>
          </a:bodyPr>
          <a:lstStyle/>
          <a:p>
            <a:pPr algn="r">
              <a:lnSpc>
                <a:spcPct val="100000"/>
              </a:lnSpc>
            </a:pPr>
            <a:fld id="{D70213D0-CCFD-4205-90AF-5F0686774614}" type="slidenum">
              <a:rPr lang="en-IN" sz="1000" b="0" strike="noStrike" spc="-1">
                <a:solidFill>
                  <a:srgbClr val="FFFFFF"/>
                </a:solidFill>
                <a:latin typeface="Calibri"/>
              </a:rPr>
              <a:t>‹#›</a:t>
            </a:fld>
            <a:endParaRPr lang="en-IN" sz="1000" b="0" strike="noStrike" spc="-1">
              <a:latin typeface="Times New Roman"/>
            </a:endParaRPr>
          </a:p>
        </p:txBody>
      </p:sp>
      <p:sp>
        <p:nvSpPr>
          <p:cNvPr id="46"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FFFFFF"/>
                </a:solidFill>
                <a:latin typeface="Calibri"/>
              </a:rPr>
              <a:t>Click to edit the title text format</a:t>
            </a:r>
          </a:p>
        </p:txBody>
      </p:sp>
      <p:sp>
        <p:nvSpPr>
          <p:cNvPr id="47"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1800" b="0" strike="noStrike" spc="-1">
                <a:solidFill>
                  <a:srgbClr val="FFFFFF"/>
                </a:solidFill>
                <a:latin typeface="Calibri"/>
              </a:rPr>
              <a:t>Click to edit the outline text format</a:t>
            </a:r>
          </a:p>
          <a:p>
            <a:pPr marL="864000" lvl="1" indent="-324000">
              <a:spcBef>
                <a:spcPts val="1134"/>
              </a:spcBef>
              <a:buClr>
                <a:srgbClr val="FFFFFF"/>
              </a:buClr>
              <a:buSzPct val="75000"/>
              <a:buFont typeface="Symbol" charset="2"/>
              <a:buChar char=""/>
            </a:pPr>
            <a:r>
              <a:rPr lang="en-US" sz="1400" b="0" strike="noStrike" spc="-1">
                <a:solidFill>
                  <a:srgbClr val="FFFFFF"/>
                </a:solidFill>
                <a:latin typeface="Calibri"/>
              </a:rPr>
              <a:t>Second Outline Level</a:t>
            </a:r>
          </a:p>
          <a:p>
            <a:pPr marL="1296000" lvl="2" indent="-288000">
              <a:spcBef>
                <a:spcPts val="850"/>
              </a:spcBef>
              <a:buClr>
                <a:srgbClr val="FFFFFF"/>
              </a:buClr>
              <a:buSzPct val="45000"/>
              <a:buFont typeface="Wingdings" charset="2"/>
              <a:buChar char=""/>
            </a:pPr>
            <a:r>
              <a:rPr lang="en-US" sz="1200" b="0" strike="noStrike" spc="-1">
                <a:solidFill>
                  <a:srgbClr val="FFFFFF"/>
                </a:solidFill>
                <a:latin typeface="Calibri"/>
              </a:rPr>
              <a:t>Third Outline Level</a:t>
            </a:r>
          </a:p>
          <a:p>
            <a:pPr marL="1728000" lvl="3" indent="-216000">
              <a:spcBef>
                <a:spcPts val="567"/>
              </a:spcBef>
              <a:buClr>
                <a:srgbClr val="FFFFFF"/>
              </a:buClr>
              <a:buSzPct val="75000"/>
              <a:buFont typeface="Symbol" charset="2"/>
              <a:buChar char=""/>
            </a:pPr>
            <a:r>
              <a:rPr lang="en-US" sz="1200" b="0" strike="noStrike" spc="-1">
                <a:solidFill>
                  <a:srgbClr val="FFFFFF"/>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FFFFFF"/>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FFFFFF"/>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FFFFFF"/>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Engineering" TargetMode="External"/><Relationship Id="rId13" Type="http://schemas.openxmlformats.org/officeDocument/2006/relationships/hyperlink" Target="https://en.wikipedia.org/wiki/Natural_language_processing" TargetMode="External"/><Relationship Id="rId3" Type="http://schemas.openxmlformats.org/officeDocument/2006/relationships/hyperlink" Target="https://en.wikipedia.org/wiki/TRISS" TargetMode="External"/><Relationship Id="rId7" Type="http://schemas.openxmlformats.org/officeDocument/2006/relationships/hyperlink" Target="https://en.wikipedia.org/wiki/Blood_test" TargetMode="External"/><Relationship Id="rId12" Type="http://schemas.openxmlformats.org/officeDocument/2006/relationships/hyperlink" Target="https://en.wikipedia.org/wiki/Conditional_random_fiel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Body_mass_index" TargetMode="External"/><Relationship Id="rId11" Type="http://schemas.openxmlformats.org/officeDocument/2006/relationships/hyperlink" Target="https://en.wikipedia.org/wiki/Mortgage" TargetMode="External"/><Relationship Id="rId5" Type="http://schemas.openxmlformats.org/officeDocument/2006/relationships/hyperlink" Target="https://en.wikipedia.org/wiki/Coronary_artery_disease" TargetMode="External"/><Relationship Id="rId10" Type="http://schemas.openxmlformats.org/officeDocument/2006/relationships/hyperlink" Target="https://en.wikipedia.org/wiki/Economics" TargetMode="External"/><Relationship Id="rId4" Type="http://schemas.openxmlformats.org/officeDocument/2006/relationships/hyperlink" Target="https://en.wikipedia.org/wiki/Diabetes_mellitus" TargetMode="External"/><Relationship Id="rId9" Type="http://schemas.openxmlformats.org/officeDocument/2006/relationships/hyperlink" Target="https://en.wikipedia.org/wiki/Market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Tf%E2%80%93idf#:~:text=In%20information%20retrieval%2C%20tf%E2%80%93idf,in%20a%20collection%20or%20corpus." TargetMode="External"/><Relationship Id="rId2" Type="http://schemas.openxmlformats.org/officeDocument/2006/relationships/hyperlink" Target="https://scikit-learn.org/stable/modules/generated/sklearn.linear_model.LogisticRegression.html" TargetMode="External"/><Relationship Id="rId1" Type="http://schemas.openxmlformats.org/officeDocument/2006/relationships/slideLayout" Target="../slideLayouts/slideLayout13.xml"/><Relationship Id="rId4" Type="http://schemas.openxmlformats.org/officeDocument/2006/relationships/hyperlink" Target="https://towardsdatascience.com/social-media-sentiment-analysis-49b395771197"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1030440" y="270922"/>
            <a:ext cx="10131120" cy="1455840"/>
          </a:xfrm>
          <a:prstGeom prst="rect">
            <a:avLst/>
          </a:prstGeom>
          <a:noFill/>
          <a:ln>
            <a:noFill/>
          </a:ln>
        </p:spPr>
        <p:txBody>
          <a:bodyPr anchor="ctr">
            <a:noAutofit/>
          </a:bodyPr>
          <a:lstStyle/>
          <a:p>
            <a:pPr algn="ctr">
              <a:lnSpc>
                <a:spcPct val="100000"/>
              </a:lnSpc>
            </a:pPr>
            <a:r>
              <a:rPr lang="en-US" sz="4000" b="1" strike="noStrike" spc="-1" dirty="0">
                <a:solidFill>
                  <a:srgbClr val="FFFFFF"/>
                </a:solidFill>
                <a:latin typeface="Calibri"/>
              </a:rPr>
              <a:t>Sentiment Analysis usin</a:t>
            </a:r>
            <a:r>
              <a:rPr lang="en-US" sz="4000" b="1" spc="-1" dirty="0">
                <a:solidFill>
                  <a:srgbClr val="FFFFFF"/>
                </a:solidFill>
                <a:latin typeface="Calibri"/>
              </a:rPr>
              <a:t>g Machine Learning</a:t>
            </a:r>
            <a:endParaRPr lang="en-US" sz="4000" b="1" strike="noStrike" spc="-1" dirty="0">
              <a:solidFill>
                <a:srgbClr val="FFFFFF"/>
              </a:solidFill>
              <a:latin typeface="Calibri"/>
            </a:endParaRPr>
          </a:p>
        </p:txBody>
      </p:sp>
      <p:sp>
        <p:nvSpPr>
          <p:cNvPr id="169" name="TextShape 2"/>
          <p:cNvSpPr txBox="1"/>
          <p:nvPr/>
        </p:nvSpPr>
        <p:spPr>
          <a:xfrm>
            <a:off x="-776503" y="3439973"/>
            <a:ext cx="10131120" cy="3969435"/>
          </a:xfrm>
          <a:prstGeom prst="rect">
            <a:avLst/>
          </a:prstGeom>
          <a:noFill/>
          <a:ln>
            <a:noFill/>
          </a:ln>
        </p:spPr>
        <p:txBody>
          <a:bodyPr anchor="t">
            <a:normAutofit/>
          </a:bodyPr>
          <a:lstStyle/>
          <a:p>
            <a:pPr marL="3657960" lvl="8" algn="ctr">
              <a:spcAft>
                <a:spcPts val="1001"/>
              </a:spcAft>
              <a:buClr>
                <a:srgbClr val="FFFFFF"/>
              </a:buClr>
            </a:pPr>
            <a:endParaRPr lang="en-US" sz="2000" spc="-1" dirty="0">
              <a:solidFill>
                <a:srgbClr val="FFFFFF"/>
              </a:solidFill>
              <a:latin typeface="Times New Roman"/>
            </a:endParaRPr>
          </a:p>
          <a:p>
            <a:pPr marL="3657960" lvl="8" algn="ctr">
              <a:spcAft>
                <a:spcPts val="1001"/>
              </a:spcAft>
              <a:buClr>
                <a:srgbClr val="FFFFFF"/>
              </a:buClr>
            </a:pPr>
            <a:r>
              <a:rPr lang="en-US" sz="3400" spc="-1" dirty="0">
                <a:solidFill>
                  <a:srgbClr val="FFFFFF"/>
                </a:solidFill>
                <a:latin typeface="Times New Roman"/>
              </a:rPr>
              <a:t>Submitted By</a:t>
            </a:r>
          </a:p>
          <a:p>
            <a:pPr marL="3657960" lvl="8" algn="ctr">
              <a:spcAft>
                <a:spcPts val="1001"/>
              </a:spcAft>
              <a:buClr>
                <a:srgbClr val="FFFFFF"/>
              </a:buClr>
            </a:pPr>
            <a:endParaRPr lang="en-US" sz="2000" spc="-1" dirty="0">
              <a:solidFill>
                <a:srgbClr val="FFFFFF"/>
              </a:solidFill>
              <a:latin typeface="Times New Roman"/>
            </a:endParaRPr>
          </a:p>
          <a:p>
            <a:pPr marL="3657960" lvl="8" algn="ctr">
              <a:spcAft>
                <a:spcPts val="1001"/>
              </a:spcAft>
              <a:buClr>
                <a:srgbClr val="FFFFFF"/>
              </a:buClr>
            </a:pPr>
            <a:r>
              <a:rPr lang="en-US" sz="2800" spc="-1" dirty="0">
                <a:solidFill>
                  <a:srgbClr val="FFFFFF"/>
                </a:solidFill>
                <a:latin typeface="Times New Roman"/>
              </a:rPr>
              <a:t>Vipparthy Niharika (17071A12B6)</a:t>
            </a:r>
          </a:p>
          <a:p>
            <a:pPr marL="3657960" lvl="8" algn="ctr">
              <a:spcAft>
                <a:spcPts val="1001"/>
              </a:spcAft>
              <a:buClr>
                <a:srgbClr val="FFFFFF"/>
              </a:buClr>
            </a:pPr>
            <a:r>
              <a:rPr lang="en-US" sz="2800" spc="-1" dirty="0">
                <a:solidFill>
                  <a:srgbClr val="FFFFFF"/>
                </a:solidFill>
                <a:latin typeface="Times New Roman"/>
              </a:rPr>
              <a:t>Ramya Achanta (17071A1261)</a:t>
            </a:r>
          </a:p>
          <a:p>
            <a:pPr marL="3657960" lvl="8" algn="r">
              <a:spcAft>
                <a:spcPts val="1001"/>
              </a:spcAft>
              <a:buClr>
                <a:srgbClr val="FFFFFF"/>
              </a:buClr>
            </a:pPr>
            <a:r>
              <a:rPr lang="en-US" sz="2800" spc="-1" dirty="0">
                <a:solidFill>
                  <a:srgbClr val="FFFFFF"/>
                </a:solidFill>
                <a:latin typeface="Times New Roman"/>
              </a:rPr>
              <a:t>  </a:t>
            </a:r>
            <a:endParaRPr lang="en-US" sz="2800" b="0" strike="noStrike" spc="-1" dirty="0">
              <a:solidFill>
                <a:srgbClr val="FFFFFF"/>
              </a:solidFill>
              <a:latin typeface="Times New Roman"/>
            </a:endParaRPr>
          </a:p>
        </p:txBody>
      </p:sp>
      <p:pic>
        <p:nvPicPr>
          <p:cNvPr id="4" name="Picture 3">
            <a:extLst>
              <a:ext uri="{FF2B5EF4-FFF2-40B4-BE49-F238E27FC236}">
                <a16:creationId xmlns:a16="http://schemas.microsoft.com/office/drawing/2014/main" id="{9A13CAEC-3146-466F-A2EE-F11A0F9DD3F7}"/>
              </a:ext>
            </a:extLst>
          </p:cNvPr>
          <p:cNvPicPr/>
          <p:nvPr/>
        </p:nvPicPr>
        <p:blipFill>
          <a:blip r:embed="rId2"/>
          <a:stretch>
            <a:fillRect/>
          </a:stretch>
        </p:blipFill>
        <p:spPr bwMode="auto">
          <a:xfrm>
            <a:off x="5383530" y="1871532"/>
            <a:ext cx="1424940" cy="14236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39DD37-D4EE-4C03-9AA2-041F128C251C}"/>
              </a:ext>
            </a:extLst>
          </p:cNvPr>
          <p:cNvSpPr/>
          <p:nvPr/>
        </p:nvSpPr>
        <p:spPr>
          <a:xfrm>
            <a:off x="542188" y="195989"/>
            <a:ext cx="10905506" cy="1099725"/>
          </a:xfrm>
          <a:prstGeom prst="rect">
            <a:avLst/>
          </a:prstGeom>
        </p:spPr>
        <p:txBody>
          <a:bodyPr wrap="square">
            <a:spAutoFit/>
          </a:bodyPr>
          <a:lstStyle/>
          <a:p>
            <a:pPr marL="6350" indent="-6350">
              <a:lnSpc>
                <a:spcPct val="107000"/>
              </a:lnSpc>
              <a:spcAft>
                <a:spcPts val="1855"/>
              </a:spcAft>
            </a:pPr>
            <a:r>
              <a:rPr lang="en-IN" sz="2400" b="1" dirty="0">
                <a:solidFill>
                  <a:schemeClr val="bg1"/>
                </a:solidFill>
                <a:latin typeface="Times New Roman" panose="02020603050405020304" pitchFamily="18" charset="0"/>
                <a:ea typeface="Times New Roman" panose="02020603050405020304" pitchFamily="18" charset="0"/>
              </a:rPr>
              <a:t>                                         Logistic Regression classifier Applications</a:t>
            </a:r>
          </a:p>
          <a:p>
            <a:pPr marL="6350" indent="-6350">
              <a:lnSpc>
                <a:spcPct val="107000"/>
              </a:lnSpc>
              <a:spcAft>
                <a:spcPts val="1855"/>
              </a:spcAft>
            </a:pPr>
            <a:r>
              <a:rPr lang="en-IN" sz="2400" dirty="0">
                <a:solidFill>
                  <a:schemeClr val="bg1"/>
                </a:solidFill>
                <a:latin typeface="Times New Roman" panose="02020603050405020304" pitchFamily="18" charset="0"/>
              </a:rPr>
              <a:t>Examples -</a:t>
            </a:r>
            <a:r>
              <a:rPr lang="en-US" sz="2000" b="0" i="0" dirty="0">
                <a:solidFill>
                  <a:schemeClr val="bg1"/>
                </a:solidFill>
                <a:effectLst/>
                <a:latin typeface="inherit"/>
              </a:rPr>
              <a:t>Email : Spam / not Spam ? , Online Credit Card Transactions : Fraudulent (Yes/No)</a:t>
            </a:r>
          </a:p>
        </p:txBody>
      </p:sp>
      <p:sp>
        <p:nvSpPr>
          <p:cNvPr id="4" name="TextBox 3">
            <a:extLst>
              <a:ext uri="{FF2B5EF4-FFF2-40B4-BE49-F238E27FC236}">
                <a16:creationId xmlns:a16="http://schemas.microsoft.com/office/drawing/2014/main" id="{F156F18A-F7CB-4570-AB3C-ACB9B211A63D}"/>
              </a:ext>
            </a:extLst>
          </p:cNvPr>
          <p:cNvSpPr txBox="1"/>
          <p:nvPr/>
        </p:nvSpPr>
        <p:spPr>
          <a:xfrm>
            <a:off x="261937" y="1562850"/>
            <a:ext cx="11668125" cy="4975336"/>
          </a:xfrm>
          <a:prstGeom prst="rect">
            <a:avLst/>
          </a:prstGeom>
          <a:noFill/>
        </p:spPr>
        <p:txBody>
          <a:bodyPr wrap="square">
            <a:spAutoFit/>
          </a:bodyPr>
          <a:lstStyle/>
          <a:p>
            <a:pPr marL="342900" lvl="0" indent="-342900" algn="just">
              <a:lnSpc>
                <a:spcPct val="115000"/>
              </a:lnSpc>
              <a:spcAft>
                <a:spcPts val="700"/>
              </a:spcAft>
              <a:buFont typeface="+mj-lt"/>
              <a:buAutoNum type="arabicPeriod"/>
            </a:pPr>
            <a:r>
              <a:rPr lang="en-IN" sz="1800" dirty="0">
                <a:solidFill>
                  <a:schemeClr val="bg1"/>
                </a:solidFill>
                <a:effectLst/>
                <a:latin typeface="Times New Roman" panose="02020603050405020304" pitchFamily="18" charset="0"/>
                <a:ea typeface="Times New Roman" panose="02020603050405020304" pitchFamily="18" charset="0"/>
              </a:rPr>
              <a:t>In the Trauma and Injury Severity Score (</a:t>
            </a:r>
            <a:r>
              <a:rPr lang="en-IN" sz="1800" dirty="0">
                <a:solidFill>
                  <a:schemeClr val="bg1"/>
                </a:solidFill>
                <a:effectLst/>
                <a:latin typeface="Times New Roman" panose="02020603050405020304" pitchFamily="18" charset="0"/>
                <a:ea typeface="Times New Roman" panose="02020603050405020304" pitchFamily="18" charset="0"/>
                <a:hlinkClick r:id="rId3" tooltip="TRISS">
                  <a:extLst>
                    <a:ext uri="{A12FA001-AC4F-418D-AE19-62706E023703}">
                      <ahyp:hlinkClr xmlns:ahyp="http://schemas.microsoft.com/office/drawing/2018/hyperlinkcolor" val="tx"/>
                    </a:ext>
                  </a:extLst>
                </a:hlinkClick>
              </a:rPr>
              <a:t>TRISS</a:t>
            </a:r>
            <a:r>
              <a:rPr lang="en-IN" sz="1800" dirty="0">
                <a:solidFill>
                  <a:schemeClr val="bg1"/>
                </a:solidFill>
                <a:effectLst/>
                <a:latin typeface="Times New Roman" panose="02020603050405020304" pitchFamily="18" charset="0"/>
                <a:ea typeface="Times New Roman" panose="02020603050405020304" pitchFamily="18" charset="0"/>
              </a:rPr>
              <a:t>), it is widely used to predict mortality in injured patients, was originally developed by Boyd </a:t>
            </a:r>
            <a:r>
              <a:rPr lang="en-IN" sz="1800" i="1" dirty="0">
                <a:solidFill>
                  <a:schemeClr val="bg1"/>
                </a:solidFill>
                <a:effectLst/>
                <a:latin typeface="Times New Roman" panose="02020603050405020304" pitchFamily="18" charset="0"/>
                <a:ea typeface="Times New Roman" panose="02020603050405020304" pitchFamily="18" charset="0"/>
              </a:rPr>
              <a:t>et al.</a:t>
            </a:r>
            <a:r>
              <a:rPr lang="en-IN" sz="1800" dirty="0">
                <a:solidFill>
                  <a:schemeClr val="bg1"/>
                </a:solidFill>
                <a:effectLst/>
                <a:latin typeface="Times New Roman" panose="02020603050405020304" pitchFamily="18" charset="0"/>
                <a:ea typeface="Times New Roman" panose="02020603050405020304" pitchFamily="18" charset="0"/>
              </a:rPr>
              <a:t> using logistic regression. Many other medical scales used to assess severity of a patient have been developed using logistic regression.</a:t>
            </a:r>
          </a:p>
          <a:p>
            <a:pPr marL="342900" lvl="0" indent="-342900" algn="just">
              <a:lnSpc>
                <a:spcPct val="115000"/>
              </a:lnSpc>
              <a:spcAft>
                <a:spcPts val="700"/>
              </a:spcAft>
              <a:buFont typeface="+mj-lt"/>
              <a:buAutoNum type="arabicPeriod"/>
            </a:pPr>
            <a:r>
              <a:rPr lang="en-IN" sz="1800" dirty="0">
                <a:solidFill>
                  <a:schemeClr val="bg1"/>
                </a:solidFill>
                <a:effectLst/>
                <a:latin typeface="Times New Roman" panose="02020603050405020304" pitchFamily="18" charset="0"/>
                <a:ea typeface="Times New Roman" panose="02020603050405020304" pitchFamily="18" charset="0"/>
              </a:rPr>
              <a:t>Logistic regression may be used to predict the risk of developing a given disease (e.g. </a:t>
            </a:r>
            <a:r>
              <a:rPr lang="en-IN" sz="1800" dirty="0">
                <a:solidFill>
                  <a:schemeClr val="bg1"/>
                </a:solidFill>
                <a:effectLst/>
                <a:latin typeface="Times New Roman" panose="02020603050405020304" pitchFamily="18" charset="0"/>
                <a:ea typeface="Times New Roman" panose="02020603050405020304" pitchFamily="18" charset="0"/>
                <a:hlinkClick r:id="rId4" tooltip="Diabetes mellitus">
                  <a:extLst>
                    <a:ext uri="{A12FA001-AC4F-418D-AE19-62706E023703}">
                      <ahyp:hlinkClr xmlns:ahyp="http://schemas.microsoft.com/office/drawing/2018/hyperlinkcolor" val="tx"/>
                    </a:ext>
                  </a:extLst>
                </a:hlinkClick>
              </a:rPr>
              <a:t>diabetes</a:t>
            </a:r>
            <a:r>
              <a:rPr lang="en-IN" sz="1800" dirty="0">
                <a:solidFill>
                  <a:schemeClr val="bg1"/>
                </a:solidFill>
                <a:effectLst/>
                <a:latin typeface="Times New Roman" panose="02020603050405020304" pitchFamily="18" charset="0"/>
                <a:ea typeface="Times New Roman" panose="02020603050405020304" pitchFamily="18" charset="0"/>
              </a:rPr>
              <a:t>; </a:t>
            </a:r>
            <a:r>
              <a:rPr lang="en-IN" sz="1800" dirty="0">
                <a:solidFill>
                  <a:schemeClr val="bg1"/>
                </a:solidFill>
                <a:effectLst/>
                <a:latin typeface="Times New Roman" panose="02020603050405020304" pitchFamily="18" charset="0"/>
                <a:ea typeface="Times New Roman" panose="02020603050405020304" pitchFamily="18" charset="0"/>
                <a:hlinkClick r:id="rId5" tooltip="Coronary artery disease">
                  <a:extLst>
                    <a:ext uri="{A12FA001-AC4F-418D-AE19-62706E023703}">
                      <ahyp:hlinkClr xmlns:ahyp="http://schemas.microsoft.com/office/drawing/2018/hyperlinkcolor" val="tx"/>
                    </a:ext>
                  </a:extLst>
                </a:hlinkClick>
              </a:rPr>
              <a:t>coronary heart disease</a:t>
            </a:r>
            <a:r>
              <a:rPr lang="en-IN" sz="1800" dirty="0">
                <a:solidFill>
                  <a:schemeClr val="bg1"/>
                </a:solidFill>
                <a:effectLst/>
                <a:latin typeface="Times New Roman" panose="02020603050405020304" pitchFamily="18" charset="0"/>
                <a:ea typeface="Times New Roman" panose="02020603050405020304" pitchFamily="18" charset="0"/>
              </a:rPr>
              <a:t>), based on observed characteristics of the patient (age, sex, </a:t>
            </a:r>
            <a:r>
              <a:rPr lang="en-IN" sz="1800" dirty="0">
                <a:solidFill>
                  <a:schemeClr val="bg1"/>
                </a:solidFill>
                <a:effectLst/>
                <a:latin typeface="Times New Roman" panose="02020603050405020304" pitchFamily="18" charset="0"/>
                <a:ea typeface="Times New Roman" panose="02020603050405020304" pitchFamily="18" charset="0"/>
                <a:hlinkClick r:id="rId6" tooltip="Body mass index">
                  <a:extLst>
                    <a:ext uri="{A12FA001-AC4F-418D-AE19-62706E023703}">
                      <ahyp:hlinkClr xmlns:ahyp="http://schemas.microsoft.com/office/drawing/2018/hyperlinkcolor" val="tx"/>
                    </a:ext>
                  </a:extLst>
                </a:hlinkClick>
              </a:rPr>
              <a:t>body mass index</a:t>
            </a:r>
            <a:r>
              <a:rPr lang="en-IN" sz="1800" dirty="0">
                <a:solidFill>
                  <a:schemeClr val="bg1"/>
                </a:solidFill>
                <a:effectLst/>
                <a:latin typeface="Times New Roman" panose="02020603050405020304" pitchFamily="18" charset="0"/>
                <a:ea typeface="Times New Roman" panose="02020603050405020304" pitchFamily="18" charset="0"/>
              </a:rPr>
              <a:t>, results of various </a:t>
            </a:r>
            <a:r>
              <a:rPr lang="en-IN" sz="1800" dirty="0">
                <a:solidFill>
                  <a:schemeClr val="bg1"/>
                </a:solidFill>
                <a:effectLst/>
                <a:latin typeface="Times New Roman" panose="02020603050405020304" pitchFamily="18" charset="0"/>
                <a:ea typeface="Times New Roman" panose="02020603050405020304" pitchFamily="18" charset="0"/>
                <a:hlinkClick r:id="rId7" tooltip="Blood test">
                  <a:extLst>
                    <a:ext uri="{A12FA001-AC4F-418D-AE19-62706E023703}">
                      <ahyp:hlinkClr xmlns:ahyp="http://schemas.microsoft.com/office/drawing/2018/hyperlinkcolor" val="tx"/>
                    </a:ext>
                  </a:extLst>
                </a:hlinkClick>
              </a:rPr>
              <a:t>blood tests</a:t>
            </a:r>
            <a:r>
              <a:rPr lang="en-IN" sz="1800" dirty="0">
                <a:solidFill>
                  <a:schemeClr val="bg1"/>
                </a:solidFill>
                <a:effectLst/>
                <a:latin typeface="Times New Roman" panose="02020603050405020304" pitchFamily="18" charset="0"/>
                <a:ea typeface="Times New Roman" panose="02020603050405020304" pitchFamily="18" charset="0"/>
              </a:rPr>
              <a:t>, etc.).</a:t>
            </a:r>
          </a:p>
          <a:p>
            <a:pPr marL="342900" lvl="0" indent="-342900" algn="just">
              <a:lnSpc>
                <a:spcPct val="115000"/>
              </a:lnSpc>
              <a:spcAft>
                <a:spcPts val="700"/>
              </a:spcAft>
              <a:buFont typeface="+mj-lt"/>
              <a:buAutoNum type="arabicPeriod"/>
            </a:pPr>
            <a:r>
              <a:rPr lang="en-IN" sz="1800" dirty="0">
                <a:solidFill>
                  <a:schemeClr val="bg1"/>
                </a:solidFill>
                <a:effectLst/>
                <a:latin typeface="Times New Roman" panose="02020603050405020304" pitchFamily="18" charset="0"/>
                <a:ea typeface="Times New Roman" panose="02020603050405020304" pitchFamily="18" charset="0"/>
              </a:rPr>
              <a:t>To predict whether a Nepalese voter will vote Nepali Congress or Communist Party of Nepal or Any Other Party, based on age, income, sex, race, state of residence, votes in previous elections, etc.</a:t>
            </a:r>
          </a:p>
          <a:p>
            <a:pPr marL="342900" lvl="0" indent="-342900" algn="just">
              <a:lnSpc>
                <a:spcPct val="115000"/>
              </a:lnSpc>
              <a:spcAft>
                <a:spcPts val="700"/>
              </a:spcAft>
              <a:buFont typeface="+mj-lt"/>
              <a:buAutoNum type="arabicPeriod"/>
            </a:pPr>
            <a:r>
              <a:rPr lang="en-IN" sz="1800" dirty="0">
                <a:solidFill>
                  <a:schemeClr val="bg1"/>
                </a:solidFill>
                <a:effectLst/>
                <a:latin typeface="Times New Roman" panose="02020603050405020304" pitchFamily="18" charset="0"/>
                <a:ea typeface="Times New Roman" panose="02020603050405020304" pitchFamily="18" charset="0"/>
              </a:rPr>
              <a:t>The technique can also be used in </a:t>
            </a:r>
            <a:r>
              <a:rPr lang="en-IN" sz="1800" dirty="0">
                <a:solidFill>
                  <a:schemeClr val="bg1"/>
                </a:solidFill>
                <a:effectLst/>
                <a:latin typeface="Times New Roman" panose="02020603050405020304" pitchFamily="18" charset="0"/>
                <a:ea typeface="Times New Roman" panose="02020603050405020304" pitchFamily="18" charset="0"/>
                <a:hlinkClick r:id="rId8" tooltip="Engineering">
                  <a:extLst>
                    <a:ext uri="{A12FA001-AC4F-418D-AE19-62706E023703}">
                      <ahyp:hlinkClr xmlns:ahyp="http://schemas.microsoft.com/office/drawing/2018/hyperlinkcolor" val="tx"/>
                    </a:ext>
                  </a:extLst>
                </a:hlinkClick>
              </a:rPr>
              <a:t>engineering</a:t>
            </a:r>
            <a:r>
              <a:rPr lang="en-IN" sz="1800" dirty="0">
                <a:solidFill>
                  <a:schemeClr val="bg1"/>
                </a:solidFill>
                <a:effectLst/>
                <a:latin typeface="Times New Roman" panose="02020603050405020304" pitchFamily="18" charset="0"/>
                <a:ea typeface="Times New Roman" panose="02020603050405020304" pitchFamily="18" charset="0"/>
              </a:rPr>
              <a:t>, especially for predicting the probability of failure of a given process, system or product.</a:t>
            </a:r>
          </a:p>
          <a:p>
            <a:pPr marL="342900" lvl="0" indent="-342900" algn="just">
              <a:lnSpc>
                <a:spcPct val="115000"/>
              </a:lnSpc>
              <a:spcAft>
                <a:spcPts val="700"/>
              </a:spcAft>
              <a:buFont typeface="+mj-lt"/>
              <a:buAutoNum type="arabicPeriod"/>
            </a:pPr>
            <a:r>
              <a:rPr lang="en-IN" sz="1800" dirty="0">
                <a:solidFill>
                  <a:schemeClr val="bg1"/>
                </a:solidFill>
                <a:effectLst/>
                <a:latin typeface="Times New Roman" panose="02020603050405020304" pitchFamily="18" charset="0"/>
                <a:ea typeface="Times New Roman" panose="02020603050405020304" pitchFamily="18" charset="0"/>
              </a:rPr>
              <a:t>It is also used in </a:t>
            </a:r>
            <a:r>
              <a:rPr lang="en-IN" sz="1800" dirty="0">
                <a:solidFill>
                  <a:schemeClr val="bg1"/>
                </a:solidFill>
                <a:effectLst/>
                <a:latin typeface="Times New Roman" panose="02020603050405020304" pitchFamily="18" charset="0"/>
                <a:ea typeface="Times New Roman" panose="02020603050405020304" pitchFamily="18" charset="0"/>
                <a:hlinkClick r:id="rId9" tooltip="Marketing">
                  <a:extLst>
                    <a:ext uri="{A12FA001-AC4F-418D-AE19-62706E023703}">
                      <ahyp:hlinkClr xmlns:ahyp="http://schemas.microsoft.com/office/drawing/2018/hyperlinkcolor" val="tx"/>
                    </a:ext>
                  </a:extLst>
                </a:hlinkClick>
              </a:rPr>
              <a:t>marketing</a:t>
            </a:r>
            <a:r>
              <a:rPr lang="en-IN" sz="1800" dirty="0">
                <a:solidFill>
                  <a:schemeClr val="bg1"/>
                </a:solidFill>
                <a:effectLst/>
                <a:latin typeface="Times New Roman" panose="02020603050405020304" pitchFamily="18" charset="0"/>
                <a:ea typeface="Times New Roman" panose="02020603050405020304" pitchFamily="18" charset="0"/>
              </a:rPr>
              <a:t> applications such as prediction of a customer's propensity to purchase a product or halt a subscription, etc.</a:t>
            </a:r>
          </a:p>
          <a:p>
            <a:pPr marL="342900" lvl="0" indent="-342900" algn="just">
              <a:lnSpc>
                <a:spcPct val="115000"/>
              </a:lnSpc>
              <a:spcAft>
                <a:spcPts val="700"/>
              </a:spcAft>
              <a:buFont typeface="+mj-lt"/>
              <a:buAutoNum type="arabicPeriod"/>
            </a:pPr>
            <a:r>
              <a:rPr lang="en-IN" sz="1800" dirty="0">
                <a:solidFill>
                  <a:schemeClr val="bg1"/>
                </a:solidFill>
                <a:effectLst/>
                <a:latin typeface="Times New Roman" panose="02020603050405020304" pitchFamily="18" charset="0"/>
                <a:ea typeface="Times New Roman" panose="02020603050405020304" pitchFamily="18" charset="0"/>
              </a:rPr>
              <a:t>In </a:t>
            </a:r>
            <a:r>
              <a:rPr lang="en-IN" sz="1800" dirty="0">
                <a:solidFill>
                  <a:schemeClr val="bg1"/>
                </a:solidFill>
                <a:effectLst/>
                <a:latin typeface="Times New Roman" panose="02020603050405020304" pitchFamily="18" charset="0"/>
                <a:ea typeface="Times New Roman" panose="02020603050405020304" pitchFamily="18" charset="0"/>
                <a:hlinkClick r:id="rId10" tooltip="Economics">
                  <a:extLst>
                    <a:ext uri="{A12FA001-AC4F-418D-AE19-62706E023703}">
                      <ahyp:hlinkClr xmlns:ahyp="http://schemas.microsoft.com/office/drawing/2018/hyperlinkcolor" val="tx"/>
                    </a:ext>
                  </a:extLst>
                </a:hlinkClick>
              </a:rPr>
              <a:t>economics</a:t>
            </a:r>
            <a:r>
              <a:rPr lang="en-IN" sz="1800" dirty="0">
                <a:solidFill>
                  <a:schemeClr val="bg1"/>
                </a:solidFill>
                <a:effectLst/>
                <a:latin typeface="Times New Roman" panose="02020603050405020304" pitchFamily="18" charset="0"/>
                <a:ea typeface="Times New Roman" panose="02020603050405020304" pitchFamily="18" charset="0"/>
              </a:rPr>
              <a:t> it can be used to predict the likelihood of a person's choosing to be in the labour force, and a business application would be to predict the likelihood of a homeowner defaulting on a </a:t>
            </a:r>
            <a:r>
              <a:rPr lang="en-IN" sz="1800" dirty="0">
                <a:solidFill>
                  <a:schemeClr val="bg1"/>
                </a:solidFill>
                <a:effectLst/>
                <a:latin typeface="Times New Roman" panose="02020603050405020304" pitchFamily="18" charset="0"/>
                <a:ea typeface="Times New Roman" panose="02020603050405020304" pitchFamily="18" charset="0"/>
                <a:hlinkClick r:id="rId11" tooltip="Mortgage">
                  <a:extLst>
                    <a:ext uri="{A12FA001-AC4F-418D-AE19-62706E023703}">
                      <ahyp:hlinkClr xmlns:ahyp="http://schemas.microsoft.com/office/drawing/2018/hyperlinkcolor" val="tx"/>
                    </a:ext>
                  </a:extLst>
                </a:hlinkClick>
              </a:rPr>
              <a:t>mortgage</a:t>
            </a:r>
            <a:r>
              <a:rPr lang="en-IN" sz="1800" dirty="0">
                <a:solidFill>
                  <a:schemeClr val="bg1"/>
                </a:solidFill>
                <a:effectLst/>
                <a:latin typeface="Times New Roman" panose="02020603050405020304" pitchFamily="18" charset="0"/>
                <a:ea typeface="Times New Roman" panose="02020603050405020304" pitchFamily="18" charset="0"/>
              </a:rPr>
              <a:t>. </a:t>
            </a:r>
            <a:r>
              <a:rPr lang="en-IN" sz="1800" dirty="0">
                <a:solidFill>
                  <a:schemeClr val="bg1"/>
                </a:solidFill>
                <a:effectLst/>
                <a:latin typeface="Times New Roman" panose="02020603050405020304" pitchFamily="18" charset="0"/>
                <a:ea typeface="Times New Roman" panose="02020603050405020304" pitchFamily="18" charset="0"/>
                <a:hlinkClick r:id="rId12" tooltip="Conditional random field">
                  <a:extLst>
                    <a:ext uri="{A12FA001-AC4F-418D-AE19-62706E023703}">
                      <ahyp:hlinkClr xmlns:ahyp="http://schemas.microsoft.com/office/drawing/2018/hyperlinkcolor" val="tx"/>
                    </a:ext>
                  </a:extLst>
                </a:hlinkClick>
              </a:rPr>
              <a:t>Conditional random fields</a:t>
            </a:r>
            <a:r>
              <a:rPr lang="en-IN" sz="1800" dirty="0">
                <a:solidFill>
                  <a:schemeClr val="bg1"/>
                </a:solidFill>
                <a:effectLst/>
                <a:latin typeface="Times New Roman" panose="02020603050405020304" pitchFamily="18" charset="0"/>
                <a:ea typeface="Times New Roman" panose="02020603050405020304" pitchFamily="18" charset="0"/>
              </a:rPr>
              <a:t>, an extension of logistic regression to sequential data, are used in </a:t>
            </a:r>
            <a:r>
              <a:rPr lang="en-IN" sz="1800" dirty="0">
                <a:solidFill>
                  <a:schemeClr val="bg1"/>
                </a:solidFill>
                <a:effectLst/>
                <a:latin typeface="Times New Roman" panose="02020603050405020304" pitchFamily="18" charset="0"/>
                <a:ea typeface="Times New Roman" panose="02020603050405020304" pitchFamily="18" charset="0"/>
                <a:hlinkClick r:id="rId13" tooltip="Natural language processing">
                  <a:extLst>
                    <a:ext uri="{A12FA001-AC4F-418D-AE19-62706E023703}">
                      <ahyp:hlinkClr xmlns:ahyp="http://schemas.microsoft.com/office/drawing/2018/hyperlinkcolor" val="tx"/>
                    </a:ext>
                  </a:extLst>
                </a:hlinkClick>
              </a:rPr>
              <a:t>natural language processing</a:t>
            </a:r>
            <a:r>
              <a:rPr lang="en-IN" sz="1800" dirty="0">
                <a:solidFill>
                  <a:schemeClr val="bg1"/>
                </a:solidFill>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3612236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726F06-ABDB-4444-A337-7E085FB717B2}"/>
              </a:ext>
            </a:extLst>
          </p:cNvPr>
          <p:cNvSpPr txBox="1"/>
          <p:nvPr/>
        </p:nvSpPr>
        <p:spPr>
          <a:xfrm>
            <a:off x="1114424" y="1874792"/>
            <a:ext cx="10248899" cy="1554208"/>
          </a:xfrm>
          <a:prstGeom prst="rect">
            <a:avLst/>
          </a:prstGeom>
          <a:noFill/>
        </p:spPr>
        <p:txBody>
          <a:bodyPr wrap="square">
            <a:spAutoFit/>
          </a:bodyPr>
          <a:lstStyle/>
          <a:p>
            <a:pPr marL="6350" indent="-6350" algn="l">
              <a:lnSpc>
                <a:spcPct val="107000"/>
              </a:lnSpc>
              <a:spcAft>
                <a:spcPts val="860"/>
              </a:spcAft>
            </a:pPr>
            <a:r>
              <a:rPr lang="en-IN" sz="1800" dirty="0">
                <a:solidFill>
                  <a:schemeClr val="bg1"/>
                </a:solidFill>
                <a:effectLst/>
                <a:latin typeface="Times New Roman" panose="02020603050405020304" pitchFamily="18" charset="0"/>
                <a:ea typeface="Times New Roman" panose="02020603050405020304" pitchFamily="18" charset="0"/>
              </a:rPr>
              <a:t>Unified Modelling Language is a tool that helps a designer to present his ideas about the project to his client and his developer. Modelling plays a crucial role in designing a software. A poorly designed model can lead to a poorly developed software.  A UML system has using five different views that help in describing systems from different perspectives. Each view has a set of diagrams that and components that represent the real time objects.</a:t>
            </a:r>
          </a:p>
        </p:txBody>
      </p:sp>
      <p:sp>
        <p:nvSpPr>
          <p:cNvPr id="4" name="Rectangle 3">
            <a:extLst>
              <a:ext uri="{FF2B5EF4-FFF2-40B4-BE49-F238E27FC236}">
                <a16:creationId xmlns:a16="http://schemas.microsoft.com/office/drawing/2014/main" id="{051BBCEE-5C12-47D9-8C27-D159B3B9DFEC}"/>
              </a:ext>
            </a:extLst>
          </p:cNvPr>
          <p:cNvSpPr/>
          <p:nvPr/>
        </p:nvSpPr>
        <p:spPr>
          <a:xfrm>
            <a:off x="3081357" y="547985"/>
            <a:ext cx="5019644"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UML Diagrams</a:t>
            </a:r>
          </a:p>
        </p:txBody>
      </p:sp>
      <p:sp>
        <p:nvSpPr>
          <p:cNvPr id="7" name="TextBox 6">
            <a:extLst>
              <a:ext uri="{FF2B5EF4-FFF2-40B4-BE49-F238E27FC236}">
                <a16:creationId xmlns:a16="http://schemas.microsoft.com/office/drawing/2014/main" id="{A154C33E-C48D-45AA-BEA9-7E0495EF11A1}"/>
              </a:ext>
            </a:extLst>
          </p:cNvPr>
          <p:cNvSpPr txBox="1"/>
          <p:nvPr/>
        </p:nvSpPr>
        <p:spPr>
          <a:xfrm>
            <a:off x="1114424" y="3762375"/>
            <a:ext cx="10620375" cy="2839111"/>
          </a:xfrm>
          <a:prstGeom prst="rect">
            <a:avLst/>
          </a:prstGeom>
          <a:noFill/>
        </p:spPr>
        <p:txBody>
          <a:bodyPr wrap="square" rtlCol="0">
            <a:spAutoFit/>
          </a:bodyPr>
          <a:lstStyle/>
          <a:p>
            <a:pPr marL="6350" indent="-6350" algn="l">
              <a:lnSpc>
                <a:spcPct val="107000"/>
              </a:lnSpc>
              <a:spcAft>
                <a:spcPts val="860"/>
              </a:spcAft>
            </a:pPr>
            <a:r>
              <a:rPr lang="en-IN" sz="1800" b="1" dirty="0">
                <a:solidFill>
                  <a:schemeClr val="bg1"/>
                </a:solidFill>
                <a:effectLst/>
                <a:latin typeface="Times New Roman" panose="02020603050405020304" pitchFamily="18" charset="0"/>
                <a:ea typeface="Times New Roman" panose="02020603050405020304" pitchFamily="18" charset="0"/>
              </a:rPr>
              <a:t>a. User Model View:</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l">
              <a:lnSpc>
                <a:spcPct val="107000"/>
              </a:lnSpc>
              <a:spcAft>
                <a:spcPts val="860"/>
              </a:spcAft>
              <a:buFont typeface="+mj-lt"/>
              <a:buAutoNum type="romanLcPeriod"/>
            </a:pPr>
            <a:r>
              <a:rPr lang="en-IN" sz="1800" dirty="0">
                <a:solidFill>
                  <a:schemeClr val="bg1"/>
                </a:solidFill>
                <a:effectLst/>
                <a:latin typeface="Times New Roman" panose="02020603050405020304" pitchFamily="18" charset="0"/>
                <a:ea typeface="Times New Roman" panose="02020603050405020304" pitchFamily="18" charset="0"/>
              </a:rPr>
              <a:t>It models the user behaviour in a system context. </a:t>
            </a:r>
          </a:p>
          <a:p>
            <a:pPr marL="342900" lvl="0" indent="-342900" algn="l">
              <a:lnSpc>
                <a:spcPct val="107000"/>
              </a:lnSpc>
              <a:spcAft>
                <a:spcPts val="860"/>
              </a:spcAft>
              <a:buFont typeface="+mj-lt"/>
              <a:buAutoNum type="romanLcPeriod"/>
            </a:pPr>
            <a:r>
              <a:rPr lang="en-IN" sz="1800" dirty="0">
                <a:solidFill>
                  <a:schemeClr val="bg1"/>
                </a:solidFill>
                <a:effectLst/>
                <a:latin typeface="Times New Roman" panose="02020603050405020304" pitchFamily="18" charset="0"/>
                <a:ea typeface="Times New Roman" panose="02020603050405020304" pitchFamily="18" charset="0"/>
              </a:rPr>
              <a:t>All the diagrams are drawn keeping in mind the user’s response and reaction towards a system. </a:t>
            </a:r>
          </a:p>
          <a:p>
            <a:pPr marL="6350" indent="-6350" algn="l">
              <a:lnSpc>
                <a:spcPct val="107000"/>
              </a:lnSpc>
              <a:spcAft>
                <a:spcPts val="860"/>
              </a:spcAft>
            </a:pPr>
            <a:r>
              <a:rPr lang="en-IN" sz="1800" b="1" dirty="0">
                <a:solidFill>
                  <a:schemeClr val="bg1"/>
                </a:solidFill>
                <a:effectLst/>
                <a:latin typeface="Times New Roman" panose="02020603050405020304" pitchFamily="18" charset="0"/>
                <a:ea typeface="Times New Roman" panose="02020603050405020304" pitchFamily="18" charset="0"/>
              </a:rPr>
              <a:t>b. Structural Model View  </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l">
              <a:lnSpc>
                <a:spcPct val="107000"/>
              </a:lnSpc>
              <a:spcAft>
                <a:spcPts val="860"/>
              </a:spcAft>
              <a:buFont typeface="+mj-lt"/>
              <a:buAutoNum type="romanLcPeriod"/>
            </a:pPr>
            <a:r>
              <a:rPr lang="en-IN" sz="1800" dirty="0">
                <a:solidFill>
                  <a:schemeClr val="bg1"/>
                </a:solidFill>
                <a:effectLst/>
                <a:latin typeface="Times New Roman" panose="02020603050405020304" pitchFamily="18" charset="0"/>
                <a:ea typeface="Times New Roman" panose="02020603050405020304" pitchFamily="18" charset="0"/>
              </a:rPr>
              <a:t>This view consists of class diagram and object diagram which is used to model the static structures. </a:t>
            </a:r>
          </a:p>
          <a:p>
            <a:pPr marL="342900" lvl="0" indent="-342900" algn="l">
              <a:lnSpc>
                <a:spcPct val="107000"/>
              </a:lnSpc>
              <a:spcAft>
                <a:spcPts val="860"/>
              </a:spcAft>
              <a:buFont typeface="+mj-lt"/>
              <a:buAutoNum type="romanLcPeriod"/>
            </a:pPr>
            <a:r>
              <a:rPr lang="en-IN" sz="1800" dirty="0">
                <a:solidFill>
                  <a:schemeClr val="bg1"/>
                </a:solidFill>
                <a:effectLst/>
                <a:latin typeface="Times New Roman" panose="02020603050405020304" pitchFamily="18" charset="0"/>
                <a:ea typeface="Times New Roman" panose="02020603050405020304" pitchFamily="18" charset="0"/>
              </a:rPr>
              <a:t>It uses objects, attributes, operations and relationships. </a:t>
            </a:r>
          </a:p>
          <a:p>
            <a:pPr marL="6350" indent="-6350" algn="l">
              <a:lnSpc>
                <a:spcPct val="107000"/>
              </a:lnSpc>
              <a:spcAft>
                <a:spcPts val="860"/>
              </a:spcAft>
            </a:pPr>
            <a:endParaRPr lang="en-IN" dirty="0">
              <a:solidFill>
                <a:schemeClr val="bg1"/>
              </a:solidFill>
            </a:endParaRPr>
          </a:p>
        </p:txBody>
      </p:sp>
    </p:spTree>
    <p:extLst>
      <p:ext uri="{BB962C8B-B14F-4D97-AF65-F5344CB8AC3E}">
        <p14:creationId xmlns:p14="http://schemas.microsoft.com/office/powerpoint/2010/main" val="4041924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45A9B6-0F1E-41C0-AD9A-9B5B63445953}"/>
              </a:ext>
            </a:extLst>
          </p:cNvPr>
          <p:cNvSpPr txBox="1"/>
          <p:nvPr/>
        </p:nvSpPr>
        <p:spPr>
          <a:xfrm>
            <a:off x="1190625" y="1376282"/>
            <a:ext cx="9972675" cy="3432158"/>
          </a:xfrm>
          <a:prstGeom prst="rect">
            <a:avLst/>
          </a:prstGeom>
          <a:noFill/>
        </p:spPr>
        <p:txBody>
          <a:bodyPr wrap="square">
            <a:spAutoFit/>
          </a:bodyPr>
          <a:lstStyle/>
          <a:p>
            <a:pPr marL="6350" indent="-6350" algn="l">
              <a:lnSpc>
                <a:spcPct val="107000"/>
              </a:lnSpc>
              <a:spcAft>
                <a:spcPts val="860"/>
              </a:spcAft>
            </a:pPr>
            <a:r>
              <a:rPr lang="en-IN" sz="1800" b="1" dirty="0">
                <a:solidFill>
                  <a:schemeClr val="bg1"/>
                </a:solidFill>
                <a:effectLst/>
                <a:latin typeface="Times New Roman" panose="02020603050405020304" pitchFamily="18" charset="0"/>
                <a:ea typeface="Times New Roman" panose="02020603050405020304" pitchFamily="18" charset="0"/>
              </a:rPr>
              <a:t>. Behavioural Model View  </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l">
              <a:lnSpc>
                <a:spcPct val="107000"/>
              </a:lnSpc>
              <a:spcAft>
                <a:spcPts val="860"/>
              </a:spcAft>
              <a:buFont typeface="+mj-lt"/>
              <a:buAutoNum type="romanLcPeriod"/>
            </a:pPr>
            <a:r>
              <a:rPr lang="en-IN" sz="1800" dirty="0">
                <a:solidFill>
                  <a:schemeClr val="bg1"/>
                </a:solidFill>
                <a:effectLst/>
                <a:latin typeface="Times New Roman" panose="02020603050405020304" pitchFamily="18" charset="0"/>
                <a:ea typeface="Times New Roman" panose="02020603050405020304" pitchFamily="18" charset="0"/>
              </a:rPr>
              <a:t>It mainly consists of the sequence diagram, collaboration diagram, state chart diagram and activity diagram. They mainly represent flow of actions between different objects involved in the system</a:t>
            </a:r>
          </a:p>
          <a:p>
            <a:pPr marL="342900" lvl="0" indent="-342900" algn="l">
              <a:lnSpc>
                <a:spcPct val="107000"/>
              </a:lnSpc>
              <a:spcAft>
                <a:spcPts val="860"/>
              </a:spcAft>
              <a:buFont typeface="+mj-lt"/>
              <a:buAutoNum type="romanLcPeriod"/>
            </a:pPr>
            <a:r>
              <a:rPr lang="en-IN" sz="1800" dirty="0">
                <a:solidFill>
                  <a:schemeClr val="bg1"/>
                </a:solidFill>
                <a:effectLst/>
                <a:latin typeface="Times New Roman" panose="02020603050405020304" pitchFamily="18" charset="0"/>
                <a:ea typeface="Times New Roman" panose="02020603050405020304" pitchFamily="18" charset="0"/>
              </a:rPr>
              <a:t>They are used to visualize various dynamic aspects of the system architecture. </a:t>
            </a:r>
          </a:p>
          <a:p>
            <a:pPr marL="6350" indent="-6350" algn="l">
              <a:lnSpc>
                <a:spcPct val="107000"/>
              </a:lnSpc>
              <a:spcAft>
                <a:spcPts val="860"/>
              </a:spcAft>
            </a:pPr>
            <a:r>
              <a:rPr lang="en-IN" sz="1800" b="1" dirty="0">
                <a:solidFill>
                  <a:schemeClr val="bg1"/>
                </a:solidFill>
                <a:effectLst/>
                <a:latin typeface="Times New Roman" panose="02020603050405020304" pitchFamily="18" charset="0"/>
                <a:ea typeface="Times New Roman" panose="02020603050405020304" pitchFamily="18" charset="0"/>
              </a:rPr>
              <a:t>d. Implementation Model View </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l">
              <a:lnSpc>
                <a:spcPct val="107000"/>
              </a:lnSpc>
              <a:spcAft>
                <a:spcPts val="860"/>
              </a:spcAft>
              <a:buFont typeface="+mj-lt"/>
              <a:buAutoNum type="romanLcPeriod"/>
            </a:pPr>
            <a:r>
              <a:rPr lang="en-IN" sz="1800" dirty="0">
                <a:solidFill>
                  <a:schemeClr val="bg1"/>
                </a:solidFill>
                <a:effectLst/>
                <a:latin typeface="Times New Roman" panose="02020603050405020304" pitchFamily="18" charset="0"/>
                <a:ea typeface="Times New Roman" panose="02020603050405020304" pitchFamily="18" charset="0"/>
              </a:rPr>
              <a:t>This view consists of component diagrams and deployment diagrams. This view models the static software modules for an organization.  </a:t>
            </a:r>
          </a:p>
          <a:p>
            <a:pPr marL="342900" lvl="0" indent="-342900" algn="l">
              <a:lnSpc>
                <a:spcPct val="107000"/>
              </a:lnSpc>
              <a:spcAft>
                <a:spcPts val="860"/>
              </a:spcAft>
              <a:buFont typeface="+mj-lt"/>
              <a:buAutoNum type="romanLcPeriod"/>
            </a:pPr>
            <a:r>
              <a:rPr lang="en-IN" sz="1800" dirty="0">
                <a:solidFill>
                  <a:schemeClr val="bg1"/>
                </a:solidFill>
                <a:effectLst/>
                <a:latin typeface="Times New Roman" panose="02020603050405020304" pitchFamily="18" charset="0"/>
                <a:ea typeface="Times New Roman" panose="02020603050405020304" pitchFamily="18" charset="0"/>
              </a:rPr>
              <a:t>This usually contains the data files, documentation, the executables and source code. </a:t>
            </a:r>
          </a:p>
          <a:p>
            <a:pPr marL="342900" lvl="0" indent="-342900" algn="l">
              <a:lnSpc>
                <a:spcPct val="107000"/>
              </a:lnSpc>
              <a:spcAft>
                <a:spcPts val="860"/>
              </a:spcAft>
              <a:buFont typeface="+mj-lt"/>
              <a:buAutoNum type="romanLcPeriod"/>
            </a:pPr>
            <a:r>
              <a:rPr lang="en-IN" sz="1800" dirty="0">
                <a:solidFill>
                  <a:schemeClr val="bg1"/>
                </a:solidFill>
                <a:effectLst/>
                <a:latin typeface="Times New Roman" panose="02020603050405020304" pitchFamily="18" charset="0"/>
                <a:ea typeface="Times New Roman" panose="02020603050405020304" pitchFamily="18" charset="0"/>
              </a:rPr>
              <a:t>These are the physically replaceable components of the system. They are modelled using component </a:t>
            </a:r>
          </a:p>
        </p:txBody>
      </p:sp>
    </p:spTree>
    <p:extLst>
      <p:ext uri="{BB962C8B-B14F-4D97-AF65-F5344CB8AC3E}">
        <p14:creationId xmlns:p14="http://schemas.microsoft.com/office/powerpoint/2010/main" val="2909810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D553AE-5601-4BE2-94DC-683C651DBD1C}"/>
              </a:ext>
            </a:extLst>
          </p:cNvPr>
          <p:cNvSpPr txBox="1"/>
          <p:nvPr/>
        </p:nvSpPr>
        <p:spPr>
          <a:xfrm>
            <a:off x="866775" y="577334"/>
            <a:ext cx="6096000" cy="461665"/>
          </a:xfrm>
          <a:prstGeom prst="rect">
            <a:avLst/>
          </a:prstGeom>
          <a:noFill/>
        </p:spPr>
        <p:txBody>
          <a:bodyPr wrap="square">
            <a:spAutoFit/>
          </a:bodyPr>
          <a:lstStyle/>
          <a:p>
            <a:r>
              <a:rPr lang="en-IN" sz="2400" dirty="0">
                <a:solidFill>
                  <a:schemeClr val="bg1"/>
                </a:solidFill>
                <a:latin typeface="Times New Roman" panose="02020603050405020304" pitchFamily="18" charset="0"/>
                <a:cs typeface="Times New Roman" panose="02020603050405020304" pitchFamily="18" charset="0"/>
              </a:rPr>
              <a:t>Use Case Diagram:</a:t>
            </a:r>
            <a:endParaRPr lang="en-IN" sz="2000" dirty="0"/>
          </a:p>
        </p:txBody>
      </p:sp>
      <p:pic>
        <p:nvPicPr>
          <p:cNvPr id="4" name="Picture 3">
            <a:extLst>
              <a:ext uri="{FF2B5EF4-FFF2-40B4-BE49-F238E27FC236}">
                <a16:creationId xmlns:a16="http://schemas.microsoft.com/office/drawing/2014/main" id="{9F329565-7DC3-43B3-AF10-7CF0453ED731}"/>
              </a:ext>
            </a:extLst>
          </p:cNvPr>
          <p:cNvPicPr/>
          <p:nvPr/>
        </p:nvPicPr>
        <p:blipFill rotWithShape="1">
          <a:blip r:embed="rId2">
            <a:extLst>
              <a:ext uri="{28A0092B-C50C-407E-A947-70E740481C1C}">
                <a14:useLocalDpi xmlns:a14="http://schemas.microsoft.com/office/drawing/2010/main" val="0"/>
              </a:ext>
            </a:extLst>
          </a:blip>
          <a:srcRect l="17091" t="10317" r="26372" b="10684"/>
          <a:stretch/>
        </p:blipFill>
        <p:spPr bwMode="auto">
          <a:xfrm>
            <a:off x="2978467" y="1276350"/>
            <a:ext cx="6870383" cy="53625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8206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773B65-E053-4E6F-BC79-457764960A9E}"/>
              </a:ext>
            </a:extLst>
          </p:cNvPr>
          <p:cNvSpPr txBox="1"/>
          <p:nvPr/>
        </p:nvSpPr>
        <p:spPr>
          <a:xfrm>
            <a:off x="512631" y="345212"/>
            <a:ext cx="2089033" cy="461665"/>
          </a:xfrm>
          <a:prstGeom prst="rect">
            <a:avLst/>
          </a:prstGeom>
          <a:noFill/>
        </p:spPr>
        <p:txBody>
          <a:bodyPr wrap="none" rtlCol="0">
            <a:spAutoFit/>
          </a:bodyPr>
          <a:lstStyle/>
          <a:p>
            <a:r>
              <a:rPr lang="en-IN" sz="2400" dirty="0">
                <a:solidFill>
                  <a:schemeClr val="bg1"/>
                </a:solidFill>
                <a:latin typeface="Times New Roman" panose="02020603050405020304" pitchFamily="18" charset="0"/>
                <a:cs typeface="Times New Roman" panose="02020603050405020304" pitchFamily="18" charset="0"/>
              </a:rPr>
              <a:t>Class Diagram:</a:t>
            </a:r>
          </a:p>
        </p:txBody>
      </p:sp>
      <p:pic>
        <p:nvPicPr>
          <p:cNvPr id="3" name="Picture 2">
            <a:extLst>
              <a:ext uri="{FF2B5EF4-FFF2-40B4-BE49-F238E27FC236}">
                <a16:creationId xmlns:a16="http://schemas.microsoft.com/office/drawing/2014/main" id="{13EE7BEC-C9EA-4995-A567-A97C37CBC733}"/>
              </a:ext>
            </a:extLst>
          </p:cNvPr>
          <p:cNvPicPr>
            <a:picLocks noChangeAspect="1"/>
          </p:cNvPicPr>
          <p:nvPr/>
        </p:nvPicPr>
        <p:blipFill rotWithShape="1">
          <a:blip r:embed="rId2"/>
          <a:srcRect l="17269" t="15263" r="26283" b="10000"/>
          <a:stretch/>
        </p:blipFill>
        <p:spPr>
          <a:xfrm>
            <a:off x="2430378" y="1191126"/>
            <a:ext cx="6882063" cy="5125454"/>
          </a:xfrm>
          <a:prstGeom prst="rect">
            <a:avLst/>
          </a:prstGeom>
        </p:spPr>
      </p:pic>
    </p:spTree>
    <p:extLst>
      <p:ext uri="{BB962C8B-B14F-4D97-AF65-F5344CB8AC3E}">
        <p14:creationId xmlns:p14="http://schemas.microsoft.com/office/powerpoint/2010/main" val="1377041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235CBE-80DA-4D73-ABB0-6097431C017B}"/>
              </a:ext>
            </a:extLst>
          </p:cNvPr>
          <p:cNvSpPr txBox="1"/>
          <p:nvPr/>
        </p:nvSpPr>
        <p:spPr>
          <a:xfrm>
            <a:off x="563811" y="442557"/>
            <a:ext cx="2600392" cy="461665"/>
          </a:xfrm>
          <a:prstGeom prst="rect">
            <a:avLst/>
          </a:prstGeom>
          <a:noFill/>
        </p:spPr>
        <p:txBody>
          <a:bodyPr wrap="none" rtlCol="0">
            <a:spAutoFit/>
          </a:bodyPr>
          <a:lstStyle/>
          <a:p>
            <a:r>
              <a:rPr lang="en-IN" sz="2400" dirty="0">
                <a:solidFill>
                  <a:schemeClr val="bg1"/>
                </a:solidFill>
                <a:latin typeface="Times New Roman" panose="02020603050405020304" pitchFamily="18" charset="0"/>
                <a:cs typeface="Times New Roman" panose="02020603050405020304" pitchFamily="18" charset="0"/>
              </a:rPr>
              <a:t>Sequence Diagram:</a:t>
            </a:r>
          </a:p>
        </p:txBody>
      </p:sp>
      <p:pic>
        <p:nvPicPr>
          <p:cNvPr id="4" name="Picture 3">
            <a:extLst>
              <a:ext uri="{FF2B5EF4-FFF2-40B4-BE49-F238E27FC236}">
                <a16:creationId xmlns:a16="http://schemas.microsoft.com/office/drawing/2014/main" id="{C7597CDB-33EB-45A3-AE8B-83A95F2CB77D}"/>
              </a:ext>
            </a:extLst>
          </p:cNvPr>
          <p:cNvPicPr>
            <a:picLocks noChangeAspect="1"/>
          </p:cNvPicPr>
          <p:nvPr/>
        </p:nvPicPr>
        <p:blipFill rotWithShape="1">
          <a:blip r:embed="rId2"/>
          <a:srcRect l="16184" t="8070" r="30625" b="47369"/>
          <a:stretch/>
        </p:blipFill>
        <p:spPr>
          <a:xfrm>
            <a:off x="890828" y="1314525"/>
            <a:ext cx="10410344" cy="4905801"/>
          </a:xfrm>
          <a:prstGeom prst="rect">
            <a:avLst/>
          </a:prstGeom>
        </p:spPr>
      </p:pic>
    </p:spTree>
    <p:extLst>
      <p:ext uri="{BB962C8B-B14F-4D97-AF65-F5344CB8AC3E}">
        <p14:creationId xmlns:p14="http://schemas.microsoft.com/office/powerpoint/2010/main" val="433644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188547-2C46-4073-9581-69DD31FE6848}"/>
              </a:ext>
            </a:extLst>
          </p:cNvPr>
          <p:cNvSpPr txBox="1"/>
          <p:nvPr/>
        </p:nvSpPr>
        <p:spPr>
          <a:xfrm>
            <a:off x="560892" y="422476"/>
            <a:ext cx="2428870" cy="461665"/>
          </a:xfrm>
          <a:prstGeom prst="rect">
            <a:avLst/>
          </a:prstGeom>
          <a:noFill/>
        </p:spPr>
        <p:txBody>
          <a:bodyPr wrap="none" rtlCol="0">
            <a:spAutoFit/>
          </a:bodyPr>
          <a:lstStyle/>
          <a:p>
            <a:r>
              <a:rPr lang="en-IN" sz="2400" dirty="0">
                <a:solidFill>
                  <a:schemeClr val="bg1"/>
                </a:solidFill>
                <a:latin typeface="Times New Roman" panose="02020603050405020304" pitchFamily="18" charset="0"/>
                <a:cs typeface="Times New Roman" panose="02020603050405020304" pitchFamily="18" charset="0"/>
              </a:rPr>
              <a:t>Activity Diagram:</a:t>
            </a:r>
          </a:p>
        </p:txBody>
      </p:sp>
      <p:pic>
        <p:nvPicPr>
          <p:cNvPr id="3" name="Picture 2">
            <a:extLst>
              <a:ext uri="{FF2B5EF4-FFF2-40B4-BE49-F238E27FC236}">
                <a16:creationId xmlns:a16="http://schemas.microsoft.com/office/drawing/2014/main" id="{2B6E91D9-E36A-49A1-B9DE-211BD8F7FC81}"/>
              </a:ext>
            </a:extLst>
          </p:cNvPr>
          <p:cNvPicPr>
            <a:picLocks noChangeAspect="1"/>
          </p:cNvPicPr>
          <p:nvPr/>
        </p:nvPicPr>
        <p:blipFill rotWithShape="1">
          <a:blip r:embed="rId2"/>
          <a:srcRect l="19933" t="8596" r="26086" b="10702"/>
          <a:stretch/>
        </p:blipFill>
        <p:spPr>
          <a:xfrm>
            <a:off x="2478504" y="900996"/>
            <a:ext cx="6581275" cy="5534528"/>
          </a:xfrm>
          <a:prstGeom prst="rect">
            <a:avLst/>
          </a:prstGeom>
        </p:spPr>
      </p:pic>
    </p:spTree>
    <p:extLst>
      <p:ext uri="{BB962C8B-B14F-4D97-AF65-F5344CB8AC3E}">
        <p14:creationId xmlns:p14="http://schemas.microsoft.com/office/powerpoint/2010/main" val="2360888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1030440" y="136671"/>
            <a:ext cx="10131120" cy="901080"/>
          </a:xfrm>
          <a:prstGeom prst="rect">
            <a:avLst/>
          </a:prstGeom>
          <a:noFill/>
          <a:ln>
            <a:noFill/>
          </a:ln>
        </p:spPr>
        <p:txBody>
          <a:bodyPr anchor="ctr">
            <a:normAutofit/>
          </a:bodyPr>
          <a:lstStyle/>
          <a:p>
            <a:pPr algn="ctr">
              <a:lnSpc>
                <a:spcPct val="100000"/>
              </a:lnSpc>
            </a:pPr>
            <a:r>
              <a:rPr lang="en-US" sz="2800" b="0" strike="noStrike" cap="all" spc="-1" dirty="0">
                <a:solidFill>
                  <a:srgbClr val="FFFFFF"/>
                </a:solidFill>
                <a:latin typeface="Times New Roman" panose="02020603050405020304" pitchFamily="18" charset="0"/>
                <a:cs typeface="Times New Roman" panose="02020603050405020304" pitchFamily="18" charset="0"/>
              </a:rPr>
              <a:t>implementation</a:t>
            </a:r>
            <a:endParaRPr lang="en-US" sz="2800" b="0" strike="noStrike" spc="-1" dirty="0">
              <a:solidFill>
                <a:srgbClr val="FFFFFF"/>
              </a:solidFill>
              <a:latin typeface="Times New Roman" panose="02020603050405020304" pitchFamily="18" charset="0"/>
              <a:cs typeface="Times New Roman" panose="02020603050405020304" pitchFamily="18" charset="0"/>
            </a:endParaRPr>
          </a:p>
        </p:txBody>
      </p:sp>
      <p:sp>
        <p:nvSpPr>
          <p:cNvPr id="187" name="CustomShape 2"/>
          <p:cNvSpPr/>
          <p:nvPr/>
        </p:nvSpPr>
        <p:spPr>
          <a:xfrm>
            <a:off x="3665759" y="2341660"/>
            <a:ext cx="1031940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2400" b="0" strike="noStrike" spc="-1" dirty="0">
                <a:solidFill>
                  <a:srgbClr val="FFFFFF"/>
                </a:solidFill>
                <a:latin typeface="Calibri"/>
              </a:rPr>
              <a:t>	</a:t>
            </a:r>
            <a:endParaRPr lang="en-IN" sz="2400" b="0" strike="noStrike" spc="-1" dirty="0">
              <a:latin typeface="Arial"/>
            </a:endParaRPr>
          </a:p>
          <a:p>
            <a:pPr>
              <a:lnSpc>
                <a:spcPct val="100000"/>
              </a:lnSpc>
            </a:pPr>
            <a:endParaRPr lang="en-IN" sz="2400" b="0" strike="noStrike" spc="-1" dirty="0">
              <a:latin typeface="Arial"/>
            </a:endParaRPr>
          </a:p>
        </p:txBody>
      </p:sp>
      <p:sp>
        <p:nvSpPr>
          <p:cNvPr id="2" name="Rectangle 3">
            <a:extLst>
              <a:ext uri="{FF2B5EF4-FFF2-40B4-BE49-F238E27FC236}">
                <a16:creationId xmlns:a16="http://schemas.microsoft.com/office/drawing/2014/main" id="{E01EE96A-54D3-4125-A554-A5918695989E}"/>
              </a:ext>
            </a:extLst>
          </p:cNvPr>
          <p:cNvSpPr>
            <a:spLocks noChangeArrowheads="1"/>
          </p:cNvSpPr>
          <p:nvPr/>
        </p:nvSpPr>
        <p:spPr bwMode="auto">
          <a:xfrm>
            <a:off x="893017" y="1327960"/>
            <a:ext cx="678826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Code for loading dataset and Importing </a:t>
            </a:r>
            <a:r>
              <a:rPr lang="en-US" alt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Libraries</a:t>
            </a:r>
            <a:r>
              <a:rPr kumimoji="0" lang="en-US" altLang="en-US" sz="2400" b="1"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B1B709BB-E1AE-47B6-980A-D6B9504E367E}"/>
              </a:ext>
            </a:extLst>
          </p:cNvPr>
          <p:cNvSpPr>
            <a:spLocks noChangeArrowheads="1"/>
          </p:cNvSpPr>
          <p:nvPr/>
        </p:nvSpPr>
        <p:spPr bwMode="auto">
          <a:xfrm>
            <a:off x="893017" y="1947421"/>
            <a:ext cx="10710766"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dirty="0"/>
              <a:t> </a:t>
            </a:r>
          </a:p>
          <a:p>
            <a:r>
              <a:rPr lang="en-IN" sz="2000" dirty="0">
                <a:solidFill>
                  <a:schemeClr val="bg1"/>
                </a:solidFill>
                <a:latin typeface="Times New Roman" panose="02020603050405020304" pitchFamily="18" charset="0"/>
                <a:cs typeface="Times New Roman" panose="02020603050405020304" pitchFamily="18" charset="0"/>
              </a:rPr>
              <a:t>Numpy, Pandas, pickle and matplotlib, seaborn and </a:t>
            </a:r>
            <a:r>
              <a:rPr lang="en-IN" sz="2000" dirty="0" err="1">
                <a:solidFill>
                  <a:schemeClr val="bg1"/>
                </a:solidFill>
                <a:latin typeface="Times New Roman" panose="02020603050405020304" pitchFamily="18" charset="0"/>
                <a:cs typeface="Times New Roman" panose="02020603050405020304" pitchFamily="18" charset="0"/>
              </a:rPr>
              <a:t>nltk</a:t>
            </a:r>
            <a:r>
              <a:rPr lang="en-IN" sz="2000" dirty="0">
                <a:solidFill>
                  <a:schemeClr val="bg1"/>
                </a:solidFill>
                <a:latin typeface="Times New Roman" panose="02020603050405020304" pitchFamily="18" charset="0"/>
                <a:cs typeface="Times New Roman" panose="02020603050405020304" pitchFamily="18" charset="0"/>
              </a:rPr>
              <a:t> libraries are imported. Pickle library reduces the task of loading datasets and training algorithm every time the program is executed.</a:t>
            </a:r>
          </a:p>
          <a:p>
            <a:pPr marL="0" marR="0" lvl="0" indent="45720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8">
            <a:extLst>
              <a:ext uri="{FF2B5EF4-FFF2-40B4-BE49-F238E27FC236}">
                <a16:creationId xmlns:a16="http://schemas.microsoft.com/office/drawing/2014/main" id="{EE51963B-E81B-42BF-83CA-F72B3896BFAB}"/>
              </a:ext>
            </a:extLst>
          </p:cNvPr>
          <p:cNvSpPr>
            <a:spLocks noChangeArrowheads="1"/>
          </p:cNvSpPr>
          <p:nvPr/>
        </p:nvSpPr>
        <p:spPr bwMode="auto">
          <a:xfrm>
            <a:off x="1060820" y="86044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9" name="Rectangle 9">
            <a:extLst>
              <a:ext uri="{FF2B5EF4-FFF2-40B4-BE49-F238E27FC236}">
                <a16:creationId xmlns:a16="http://schemas.microsoft.com/office/drawing/2014/main" id="{32FF2940-621F-469E-893A-4A24B90E8202}"/>
              </a:ext>
            </a:extLst>
          </p:cNvPr>
          <p:cNvSpPr>
            <a:spLocks noChangeArrowheads="1"/>
          </p:cNvSpPr>
          <p:nvPr/>
        </p:nvSpPr>
        <p:spPr bwMode="auto">
          <a:xfrm>
            <a:off x="493238" y="581358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6">
            <a:extLst>
              <a:ext uri="{FF2B5EF4-FFF2-40B4-BE49-F238E27FC236}">
                <a16:creationId xmlns:a16="http://schemas.microsoft.com/office/drawing/2014/main" id="{606617FD-0C8A-41E6-8D0B-2898F79E4F91}"/>
              </a:ext>
            </a:extLst>
          </p:cNvPr>
          <p:cNvSpPr>
            <a:spLocks noChangeArrowheads="1"/>
          </p:cNvSpPr>
          <p:nvPr/>
        </p:nvSpPr>
        <p:spPr bwMode="auto">
          <a:xfrm>
            <a:off x="1232835" y="7879043"/>
            <a:ext cx="13580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AutoShape 4">
            <a:extLst>
              <a:ext uri="{FF2B5EF4-FFF2-40B4-BE49-F238E27FC236}">
                <a16:creationId xmlns:a16="http://schemas.microsoft.com/office/drawing/2014/main" id="{4634D2D1-FB50-456E-9579-1A9D8496B8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150"/>
          </a:p>
        </p:txBody>
      </p:sp>
      <p:pic>
        <p:nvPicPr>
          <p:cNvPr id="11" name="Picture 10" descr="A screenshot of a cell phone&#10;&#10;Description automatically generated">
            <a:extLst>
              <a:ext uri="{FF2B5EF4-FFF2-40B4-BE49-F238E27FC236}">
                <a16:creationId xmlns:a16="http://schemas.microsoft.com/office/drawing/2014/main" id="{84E0C3E0-E788-4FE4-BE98-580D68D81AEA}"/>
              </a:ext>
            </a:extLst>
          </p:cNvPr>
          <p:cNvPicPr>
            <a:picLocks noChangeAspect="1"/>
          </p:cNvPicPr>
          <p:nvPr/>
        </p:nvPicPr>
        <p:blipFill rotWithShape="1">
          <a:blip r:embed="rId2">
            <a:extLst>
              <a:ext uri="{28A0092B-C50C-407E-A947-70E740481C1C}">
                <a14:useLocalDpi xmlns:a14="http://schemas.microsoft.com/office/drawing/2010/main" val="0"/>
              </a:ext>
            </a:extLst>
          </a:blip>
          <a:srcRect l="11153" t="33056" r="11631" b="48375"/>
          <a:stretch/>
        </p:blipFill>
        <p:spPr>
          <a:xfrm>
            <a:off x="1236523" y="3435515"/>
            <a:ext cx="9414153" cy="12734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C97C6E-7671-407F-B157-25DD7A0AAEA2}"/>
              </a:ext>
            </a:extLst>
          </p:cNvPr>
          <p:cNvPicPr>
            <a:picLocks noChangeAspect="1"/>
          </p:cNvPicPr>
          <p:nvPr/>
        </p:nvPicPr>
        <p:blipFill rotWithShape="1">
          <a:blip r:embed="rId2">
            <a:extLst>
              <a:ext uri="{28A0092B-C50C-407E-A947-70E740481C1C}">
                <a14:useLocalDpi xmlns:a14="http://schemas.microsoft.com/office/drawing/2010/main" val="0"/>
              </a:ext>
            </a:extLst>
          </a:blip>
          <a:srcRect l="8515" t="30000" r="12344" b="7639"/>
          <a:stretch/>
        </p:blipFill>
        <p:spPr>
          <a:xfrm>
            <a:off x="1271587" y="1895475"/>
            <a:ext cx="9648826" cy="4276725"/>
          </a:xfrm>
          <a:prstGeom prst="rect">
            <a:avLst/>
          </a:prstGeom>
        </p:spPr>
      </p:pic>
      <p:sp>
        <p:nvSpPr>
          <p:cNvPr id="2" name="TextBox 1">
            <a:extLst>
              <a:ext uri="{FF2B5EF4-FFF2-40B4-BE49-F238E27FC236}">
                <a16:creationId xmlns:a16="http://schemas.microsoft.com/office/drawing/2014/main" id="{F0B33CC2-3870-48A2-AD0E-BE50B9986758}"/>
              </a:ext>
            </a:extLst>
          </p:cNvPr>
          <p:cNvSpPr txBox="1"/>
          <p:nvPr/>
        </p:nvSpPr>
        <p:spPr>
          <a:xfrm>
            <a:off x="1271587" y="781050"/>
            <a:ext cx="8943975" cy="369332"/>
          </a:xfrm>
          <a:prstGeom prst="rect">
            <a:avLst/>
          </a:prstGeom>
          <a:noFill/>
        </p:spPr>
        <p:txBody>
          <a:bodyPr wrap="square" rtlCol="0">
            <a:spAutoFit/>
          </a:bodyPr>
          <a:lstStyle/>
          <a:p>
            <a:r>
              <a:rPr lang="en-IN" dirty="0">
                <a:solidFill>
                  <a:schemeClr val="bg1"/>
                </a:solidFill>
              </a:rPr>
              <a:t>Loading the data set.</a:t>
            </a:r>
          </a:p>
        </p:txBody>
      </p:sp>
    </p:spTree>
    <p:extLst>
      <p:ext uri="{BB962C8B-B14F-4D97-AF65-F5344CB8AC3E}">
        <p14:creationId xmlns:p14="http://schemas.microsoft.com/office/powerpoint/2010/main" val="2223056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3167201" y="1613910"/>
            <a:ext cx="962712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2400" b="0" strike="noStrike" spc="-1" dirty="0">
                <a:solidFill>
                  <a:srgbClr val="FFFFFF"/>
                </a:solidFill>
                <a:latin typeface="Calibri"/>
              </a:rPr>
              <a:t>	</a:t>
            </a:r>
            <a:endParaRPr lang="en-IN" sz="2400" b="0" strike="noStrike" spc="-1" dirty="0">
              <a:latin typeface="Arial"/>
            </a:endParaRPr>
          </a:p>
          <a:p>
            <a:pPr marL="457200" indent="-456840">
              <a:lnSpc>
                <a:spcPct val="100000"/>
              </a:lnSpc>
            </a:pPr>
            <a:endParaRPr lang="en-IN" sz="2400" b="0" strike="noStrike" spc="-1" dirty="0">
              <a:latin typeface="Arial"/>
            </a:endParaRPr>
          </a:p>
          <a:p>
            <a:pPr>
              <a:lnSpc>
                <a:spcPct val="100000"/>
              </a:lnSpc>
            </a:pPr>
            <a:endParaRPr lang="en-IN" sz="2400" b="0" strike="noStrike" spc="-1" dirty="0">
              <a:latin typeface="Arial"/>
            </a:endParaRPr>
          </a:p>
        </p:txBody>
      </p:sp>
      <p:sp>
        <p:nvSpPr>
          <p:cNvPr id="2" name="Rectangle 1">
            <a:extLst>
              <a:ext uri="{FF2B5EF4-FFF2-40B4-BE49-F238E27FC236}">
                <a16:creationId xmlns:a16="http://schemas.microsoft.com/office/drawing/2014/main" id="{6310A826-5370-47A7-924E-EC0C3DC4CEDD}"/>
              </a:ext>
            </a:extLst>
          </p:cNvPr>
          <p:cNvSpPr/>
          <p:nvPr/>
        </p:nvSpPr>
        <p:spPr>
          <a:xfrm>
            <a:off x="882895" y="286573"/>
            <a:ext cx="10586016" cy="856068"/>
          </a:xfrm>
          <a:prstGeom prst="rect">
            <a:avLst/>
          </a:prstGeom>
        </p:spPr>
        <p:txBody>
          <a:bodyPr wrap="square">
            <a:spAutoFit/>
          </a:bodyPr>
          <a:lstStyle/>
          <a:p>
            <a:pPr marL="6350" indent="-6350">
              <a:lnSpc>
                <a:spcPct val="107000"/>
              </a:lnSpc>
              <a:spcAft>
                <a:spcPts val="1015"/>
              </a:spcAft>
            </a:pPr>
            <a:r>
              <a:rPr lang="en-IN" sz="2400" dirty="0">
                <a:solidFill>
                  <a:schemeClr val="bg1"/>
                </a:solidFill>
                <a:latin typeface="Times New Roman" panose="02020603050405020304" pitchFamily="18" charset="0"/>
                <a:ea typeface="Times New Roman" panose="02020603050405020304" pitchFamily="18" charset="0"/>
              </a:rPr>
              <a:t>We use the following command to check the sentiment count value of each sentiment in the dataset</a:t>
            </a:r>
            <a:r>
              <a:rPr lang="en-IN" sz="2000" dirty="0">
                <a:solidFill>
                  <a:schemeClr val="bg1"/>
                </a:solidFill>
                <a:latin typeface="Times New Roman" panose="02020603050405020304" pitchFamily="18" charset="0"/>
                <a:ea typeface="Times New Roman" panose="02020603050405020304" pitchFamily="18" charset="0"/>
              </a:rPr>
              <a:t>. </a:t>
            </a:r>
          </a:p>
        </p:txBody>
      </p:sp>
      <p:pic>
        <p:nvPicPr>
          <p:cNvPr id="11" name="Picture 10" descr="A screenshot of a cell phone&#10;&#10;Description automatically generated">
            <a:extLst>
              <a:ext uri="{FF2B5EF4-FFF2-40B4-BE49-F238E27FC236}">
                <a16:creationId xmlns:a16="http://schemas.microsoft.com/office/drawing/2014/main" id="{B992C5E2-81FF-47F7-99BE-AC9D85690F45}"/>
              </a:ext>
            </a:extLst>
          </p:cNvPr>
          <p:cNvPicPr>
            <a:picLocks noChangeAspect="1"/>
          </p:cNvPicPr>
          <p:nvPr/>
        </p:nvPicPr>
        <p:blipFill rotWithShape="1">
          <a:blip r:embed="rId2">
            <a:extLst>
              <a:ext uri="{28A0092B-C50C-407E-A947-70E740481C1C}">
                <a14:useLocalDpi xmlns:a14="http://schemas.microsoft.com/office/drawing/2010/main" val="0"/>
              </a:ext>
            </a:extLst>
          </a:blip>
          <a:srcRect l="8478" t="28696" r="7473" b="57639"/>
          <a:stretch/>
        </p:blipFill>
        <p:spPr>
          <a:xfrm>
            <a:off x="1052281" y="1110698"/>
            <a:ext cx="10247243" cy="937177"/>
          </a:xfrm>
          <a:prstGeom prst="rect">
            <a:avLst/>
          </a:prstGeom>
        </p:spPr>
      </p:pic>
      <p:sp>
        <p:nvSpPr>
          <p:cNvPr id="14" name="Text Placeholder 13">
            <a:extLst>
              <a:ext uri="{FF2B5EF4-FFF2-40B4-BE49-F238E27FC236}">
                <a16:creationId xmlns:a16="http://schemas.microsoft.com/office/drawing/2014/main" id="{A9AD9A31-8B15-4135-A0C0-4530AF0D6EC8}"/>
              </a:ext>
            </a:extLst>
          </p:cNvPr>
          <p:cNvSpPr>
            <a:spLocks noGrp="1"/>
          </p:cNvSpPr>
          <p:nvPr>
            <p:ph type="body"/>
          </p:nvPr>
        </p:nvSpPr>
        <p:spPr>
          <a:xfrm>
            <a:off x="996202" y="2213347"/>
            <a:ext cx="10586017" cy="1831869"/>
          </a:xfrm>
        </p:spPr>
        <p:txBody>
          <a:bodyPr/>
          <a:lstStyle/>
          <a:p>
            <a:pPr marL="0" indent="0">
              <a:buNone/>
            </a:pPr>
            <a:r>
              <a:rPr lang="en-IN" sz="2000" dirty="0">
                <a:solidFill>
                  <a:schemeClr val="bg1"/>
                </a:solidFill>
              </a:rPr>
              <a:t>As we can see, the data is equally balanced between positive and negative sentiments.</a:t>
            </a:r>
          </a:p>
          <a:p>
            <a:pPr marL="0" indent="0">
              <a:buNone/>
            </a:pPr>
            <a:endParaRPr lang="en-IN" sz="2000" dirty="0">
              <a:solidFill>
                <a:schemeClr val="bg1"/>
              </a:solidFill>
            </a:endParaRPr>
          </a:p>
          <a:p>
            <a:pPr marL="0" indent="0">
              <a:buNone/>
            </a:pPr>
            <a:r>
              <a:rPr lang="en-IN" sz="2000" dirty="0">
                <a:solidFill>
                  <a:schemeClr val="bg1"/>
                </a:solidFill>
              </a:rPr>
              <a:t>Graphical representation of the sentiment value count</a:t>
            </a:r>
            <a:r>
              <a:rPr lang="en-IN" sz="2400" dirty="0">
                <a:solidFill>
                  <a:schemeClr val="bg1"/>
                </a:solidFill>
              </a:rPr>
              <a:t>.</a:t>
            </a:r>
          </a:p>
          <a:p>
            <a:endParaRPr lang="en-150" dirty="0"/>
          </a:p>
        </p:txBody>
      </p:sp>
      <p:pic>
        <p:nvPicPr>
          <p:cNvPr id="16" name="Picture 15" descr="A screenshot of a cell phone&#10;&#10;Description automatically generated">
            <a:extLst>
              <a:ext uri="{FF2B5EF4-FFF2-40B4-BE49-F238E27FC236}">
                <a16:creationId xmlns:a16="http://schemas.microsoft.com/office/drawing/2014/main" id="{FEFC0A2C-157E-45BD-93DB-19F682E7481E}"/>
              </a:ext>
            </a:extLst>
          </p:cNvPr>
          <p:cNvPicPr>
            <a:picLocks noChangeAspect="1"/>
          </p:cNvPicPr>
          <p:nvPr/>
        </p:nvPicPr>
        <p:blipFill rotWithShape="1">
          <a:blip r:embed="rId2">
            <a:extLst>
              <a:ext uri="{28A0092B-C50C-407E-A947-70E740481C1C}">
                <a14:useLocalDpi xmlns:a14="http://schemas.microsoft.com/office/drawing/2010/main" val="0"/>
              </a:ext>
            </a:extLst>
          </a:blip>
          <a:srcRect l="6252" t="49126" r="38707" b="6343"/>
          <a:stretch/>
        </p:blipFill>
        <p:spPr>
          <a:xfrm>
            <a:off x="2820720" y="3645466"/>
            <a:ext cx="6710363" cy="30539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1030440" y="381965"/>
            <a:ext cx="10131120" cy="992520"/>
          </a:xfrm>
          <a:prstGeom prst="rect">
            <a:avLst/>
          </a:prstGeom>
          <a:noFill/>
          <a:ln>
            <a:noFill/>
          </a:ln>
        </p:spPr>
        <p:txBody>
          <a:bodyPr anchor="ctr">
            <a:noAutofit/>
          </a:bodyPr>
          <a:lstStyle/>
          <a:p>
            <a:pPr algn="ctr">
              <a:lnSpc>
                <a:spcPct val="100000"/>
              </a:lnSpc>
            </a:pPr>
            <a:r>
              <a:rPr lang="en-US" sz="3600" b="0" strike="noStrike" cap="all" spc="-1" dirty="0">
                <a:solidFill>
                  <a:srgbClr val="FFFFFF"/>
                </a:solidFill>
                <a:latin typeface="Times New Roman" panose="02020603050405020304" pitchFamily="18" charset="0"/>
                <a:cs typeface="Times New Roman" panose="02020603050405020304" pitchFamily="18" charset="0"/>
              </a:rPr>
              <a:t>CONTENTS</a:t>
            </a:r>
            <a:endParaRPr lang="en-US" sz="3600" b="0" strike="noStrike" spc="-1" dirty="0">
              <a:solidFill>
                <a:srgbClr val="FFFFFF"/>
              </a:solidFill>
              <a:latin typeface="Times New Roman" panose="02020603050405020304" pitchFamily="18" charset="0"/>
              <a:cs typeface="Times New Roman" panose="02020603050405020304" pitchFamily="18" charset="0"/>
            </a:endParaRPr>
          </a:p>
        </p:txBody>
      </p:sp>
      <p:sp>
        <p:nvSpPr>
          <p:cNvPr id="173" name="CustomShape 2"/>
          <p:cNvSpPr/>
          <p:nvPr/>
        </p:nvSpPr>
        <p:spPr>
          <a:xfrm>
            <a:off x="1030440" y="1730363"/>
            <a:ext cx="8908560" cy="323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26900" indent="-342900">
              <a:lnSpc>
                <a:spcPct val="100000"/>
              </a:lnSpc>
              <a:buClr>
                <a:srgbClr val="FFFFFF"/>
              </a:buClr>
              <a:buFont typeface="Arial" panose="020B0604020202020204" pitchFamily="34" charset="0"/>
              <a:buChar char="•"/>
            </a:pPr>
            <a:r>
              <a:rPr lang="en-IN" sz="2000" b="0" strike="noStrike" spc="-1" dirty="0">
                <a:solidFill>
                  <a:srgbClr val="FFFFFF"/>
                </a:solidFill>
                <a:latin typeface="Times New Roman" panose="02020603050405020304" pitchFamily="18" charset="0"/>
                <a:cs typeface="Times New Roman" panose="02020603050405020304" pitchFamily="18" charset="0"/>
              </a:rPr>
              <a:t>ABSTRACT</a:t>
            </a:r>
          </a:p>
          <a:p>
            <a:pPr marL="126900" indent="-342900">
              <a:lnSpc>
                <a:spcPct val="100000"/>
              </a:lnSpc>
              <a:buClr>
                <a:srgbClr val="FFFFFF"/>
              </a:buClr>
              <a:buFont typeface="Arial" panose="020B0604020202020204" pitchFamily="34" charset="0"/>
              <a:buChar char="•"/>
            </a:pPr>
            <a:r>
              <a:rPr lang="en-IN" sz="2000" spc="-1" dirty="0">
                <a:solidFill>
                  <a:srgbClr val="FFFFFF"/>
                </a:solidFill>
                <a:latin typeface="Times New Roman" panose="02020603050405020304" pitchFamily="18" charset="0"/>
                <a:cs typeface="Times New Roman" panose="02020603050405020304" pitchFamily="18" charset="0"/>
              </a:rPr>
              <a:t>REQUIREMENTS</a:t>
            </a:r>
          </a:p>
          <a:p>
            <a:pPr marL="126900" indent="-342900">
              <a:lnSpc>
                <a:spcPct val="100000"/>
              </a:lnSpc>
              <a:buClr>
                <a:srgbClr val="FFFFFF"/>
              </a:buClr>
              <a:buFont typeface="Arial" panose="020B0604020202020204" pitchFamily="34" charset="0"/>
              <a:buChar char="•"/>
            </a:pPr>
            <a:r>
              <a:rPr lang="en-IN" sz="2000" b="0" strike="noStrike" spc="-1" dirty="0">
                <a:solidFill>
                  <a:srgbClr val="FFFFFF"/>
                </a:solidFill>
                <a:latin typeface="Times New Roman" panose="02020603050405020304" pitchFamily="18" charset="0"/>
                <a:cs typeface="Times New Roman" panose="02020603050405020304" pitchFamily="18" charset="0"/>
              </a:rPr>
              <a:t>INTRODUCTION</a:t>
            </a:r>
          </a:p>
          <a:p>
            <a:pPr marL="126900" indent="-342900">
              <a:lnSpc>
                <a:spcPct val="100000"/>
              </a:lnSpc>
              <a:buClr>
                <a:srgbClr val="FFFFFF"/>
              </a:buClr>
              <a:buFont typeface="Arial" panose="020B0604020202020204" pitchFamily="34" charset="0"/>
              <a:buChar char="•"/>
            </a:pPr>
            <a:r>
              <a:rPr lang="en-IN" sz="2000" spc="-1" dirty="0">
                <a:solidFill>
                  <a:srgbClr val="FFFFFF"/>
                </a:solidFill>
                <a:latin typeface="Times New Roman" panose="02020603050405020304" pitchFamily="18" charset="0"/>
                <a:cs typeface="Times New Roman" panose="02020603050405020304" pitchFamily="18" charset="0"/>
              </a:rPr>
              <a:t>ALGORITHM DISCRIPTION</a:t>
            </a:r>
            <a:r>
              <a:rPr lang="en-IN" sz="2000" b="0" strike="noStrike" spc="-1" dirty="0">
                <a:solidFill>
                  <a:srgbClr val="FFFFFF"/>
                </a:solidFill>
                <a:latin typeface="Times New Roman" panose="02020603050405020304" pitchFamily="18" charset="0"/>
                <a:cs typeface="Times New Roman" panose="02020603050405020304" pitchFamily="18" charset="0"/>
              </a:rPr>
              <a:t>	</a:t>
            </a:r>
          </a:p>
          <a:p>
            <a:pPr marL="126900" indent="-342900">
              <a:lnSpc>
                <a:spcPct val="100000"/>
              </a:lnSpc>
              <a:buClr>
                <a:srgbClr val="FFFFFF"/>
              </a:buClr>
              <a:buFont typeface="Arial" panose="020B0604020202020204" pitchFamily="34" charset="0"/>
              <a:buChar char="•"/>
            </a:pPr>
            <a:r>
              <a:rPr lang="en-IN" sz="2000" spc="-1" dirty="0">
                <a:solidFill>
                  <a:srgbClr val="FFFFFF"/>
                </a:solidFill>
                <a:latin typeface="Times New Roman" panose="02020603050405020304" pitchFamily="18" charset="0"/>
                <a:cs typeface="Times New Roman" panose="02020603050405020304" pitchFamily="18" charset="0"/>
              </a:rPr>
              <a:t>UML DIAGRAMS</a:t>
            </a:r>
            <a:r>
              <a:rPr lang="en-IN" sz="2000" b="0" strike="noStrike" spc="-1" dirty="0">
                <a:solidFill>
                  <a:srgbClr val="FFFFFF"/>
                </a:solidFill>
                <a:latin typeface="Times New Roman" panose="02020603050405020304" pitchFamily="18" charset="0"/>
                <a:cs typeface="Times New Roman" panose="02020603050405020304" pitchFamily="18" charset="0"/>
              </a:rPr>
              <a:t>	 </a:t>
            </a:r>
            <a:endParaRPr lang="en-IN" sz="2000" b="0" strike="noStrike" spc="-1" dirty="0">
              <a:latin typeface="Times New Roman" panose="02020603050405020304" pitchFamily="18" charset="0"/>
              <a:cs typeface="Times New Roman" panose="02020603050405020304" pitchFamily="18" charset="0"/>
            </a:endParaRPr>
          </a:p>
          <a:p>
            <a:pPr marL="126900" indent="-342900">
              <a:lnSpc>
                <a:spcPct val="100000"/>
              </a:lnSpc>
              <a:buClr>
                <a:srgbClr val="FFFFFF"/>
              </a:buClr>
              <a:buFont typeface="Arial" panose="020B0604020202020204" pitchFamily="34" charset="0"/>
              <a:buChar char="•"/>
            </a:pPr>
            <a:r>
              <a:rPr lang="en-IN" sz="2000" b="0" strike="noStrike" spc="-1" dirty="0">
                <a:solidFill>
                  <a:srgbClr val="FFFFFF"/>
                </a:solidFill>
                <a:latin typeface="Times New Roman" panose="02020603050405020304" pitchFamily="18" charset="0"/>
                <a:cs typeface="Times New Roman" panose="02020603050405020304" pitchFamily="18" charset="0"/>
              </a:rPr>
              <a:t>IMPLEMENTATION </a:t>
            </a:r>
            <a:endParaRPr lang="en-IN" sz="2000" b="0" strike="noStrike" spc="-1" dirty="0">
              <a:latin typeface="Times New Roman" panose="02020603050405020304" pitchFamily="18" charset="0"/>
              <a:cs typeface="Times New Roman" panose="02020603050405020304" pitchFamily="18" charset="0"/>
            </a:endParaRPr>
          </a:p>
          <a:p>
            <a:pPr marL="126900" indent="-342900">
              <a:lnSpc>
                <a:spcPct val="100000"/>
              </a:lnSpc>
              <a:buClr>
                <a:srgbClr val="FFFFFF"/>
              </a:buClr>
              <a:buFont typeface="Arial" panose="020B0604020202020204" pitchFamily="34" charset="0"/>
              <a:buChar char="•"/>
            </a:pPr>
            <a:r>
              <a:rPr lang="en-IN" sz="2000" b="0" strike="noStrike" spc="-1" dirty="0">
                <a:solidFill>
                  <a:srgbClr val="FFFFFF"/>
                </a:solidFill>
                <a:latin typeface="Times New Roman" panose="02020603050405020304" pitchFamily="18" charset="0"/>
                <a:cs typeface="Times New Roman" panose="02020603050405020304" pitchFamily="18" charset="0"/>
              </a:rPr>
              <a:t>CONCLUSION</a:t>
            </a:r>
          </a:p>
          <a:p>
            <a:pPr marL="126900" indent="-342900">
              <a:lnSpc>
                <a:spcPct val="100000"/>
              </a:lnSpc>
              <a:buClr>
                <a:srgbClr val="FFFFFF"/>
              </a:buClr>
              <a:buFont typeface="Arial" panose="020B0604020202020204" pitchFamily="34" charset="0"/>
              <a:buChar char="•"/>
            </a:pPr>
            <a:r>
              <a:rPr lang="en-IN" sz="2000" spc="-1" dirty="0">
                <a:solidFill>
                  <a:srgbClr val="FFFFFF"/>
                </a:solidFill>
                <a:latin typeface="Times New Roman" panose="02020603050405020304" pitchFamily="18" charset="0"/>
                <a:cs typeface="Times New Roman" panose="02020603050405020304" pitchFamily="18" charset="0"/>
              </a:rPr>
              <a:t>FUTURE SCOPE</a:t>
            </a:r>
          </a:p>
          <a:p>
            <a:pPr marL="126900" indent="-342900">
              <a:lnSpc>
                <a:spcPct val="100000"/>
              </a:lnSpc>
              <a:buClr>
                <a:srgbClr val="FFFFFF"/>
              </a:buClr>
              <a:buFont typeface="Arial" panose="020B0604020202020204" pitchFamily="34" charset="0"/>
              <a:buChar char="•"/>
            </a:pPr>
            <a:r>
              <a:rPr lang="en-IN" sz="2000" b="0" strike="noStrike" spc="-1" dirty="0">
                <a:solidFill>
                  <a:srgbClr val="FFFFFF"/>
                </a:solidFill>
                <a:latin typeface="Times New Roman" panose="02020603050405020304" pitchFamily="18" charset="0"/>
                <a:cs typeface="Times New Roman" panose="02020603050405020304" pitchFamily="18" charset="0"/>
              </a:rPr>
              <a:t>BIBLIOGRAPHY </a:t>
            </a:r>
            <a:endParaRPr lang="en-IN" sz="2000" b="0" strike="noStrike" spc="-1" dirty="0">
              <a:latin typeface="Times New Roman" panose="02020603050405020304" pitchFamily="18" charset="0"/>
              <a:cs typeface="Times New Roman" panose="02020603050405020304" pitchFamily="18" charset="0"/>
            </a:endParaRPr>
          </a:p>
          <a:p>
            <a:pPr algn="ctr">
              <a:lnSpc>
                <a:spcPct val="100000"/>
              </a:lnSpc>
            </a:pPr>
            <a:r>
              <a:rPr lang="en-IN" sz="2000" b="0" strike="noStrike" spc="-1" dirty="0">
                <a:solidFill>
                  <a:srgbClr val="FFFFFF"/>
                </a:solidFill>
                <a:latin typeface="Calibri"/>
              </a:rPr>
              <a:t>	</a:t>
            </a:r>
            <a:r>
              <a:rPr lang="en-IN" sz="2400" b="0" strike="noStrike" spc="-1" dirty="0">
                <a:solidFill>
                  <a:srgbClr val="FFFFFF"/>
                </a:solidFill>
                <a:latin typeface="Calibri"/>
              </a:rPr>
              <a:t>					</a:t>
            </a:r>
            <a:endParaRPr lang="en-IN" sz="2400" b="0" strike="noStrike" spc="-1" dirty="0">
              <a:latin typeface="Arial"/>
            </a:endParaRPr>
          </a:p>
        </p:txBody>
      </p:sp>
      <p:pic>
        <p:nvPicPr>
          <p:cNvPr id="1028" name="Picture 4" descr="Social Media Sentiment Analysis using Machine Learning : Part — II | by  Deepak Das | Towards Data Science">
            <a:extLst>
              <a:ext uri="{FF2B5EF4-FFF2-40B4-BE49-F238E27FC236}">
                <a16:creationId xmlns:a16="http://schemas.microsoft.com/office/drawing/2014/main" id="{E4F3AEB9-5565-4105-A84E-8911B2E44B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65" b="89942" l="7547" r="96081">
                        <a14:foregroundMark x1="7837" y1="57834" x2="14078" y2="66344"/>
                        <a14:foregroundMark x1="14078" y1="66344" x2="22206" y2="69632"/>
                        <a14:foregroundMark x1="22206" y1="69632" x2="29173" y2="66151"/>
                        <a14:foregroundMark x1="29173" y1="66151" x2="36139" y2="57834"/>
                        <a14:foregroundMark x1="36139" y1="57834" x2="35269" y2="44681"/>
                        <a14:foregroundMark x1="35269" y1="44681" x2="28447" y2="37911"/>
                        <a14:foregroundMark x1="28447" y1="37911" x2="20174" y2="35590"/>
                        <a14:foregroundMark x1="20174" y1="35590" x2="19884" y2="35590"/>
                        <a14:foregroundMark x1="71263" y1="58801" x2="78810" y2="66344"/>
                        <a14:foregroundMark x1="78810" y1="66344" x2="86357" y2="67892"/>
                        <a14:foregroundMark x1="86357" y1="67892" x2="93759" y2="61122"/>
                        <a14:foregroundMark x1="93759" y1="61122" x2="95791" y2="48936"/>
                        <a14:foregroundMark x1="95791" y1="48936" x2="92308" y2="38298"/>
                        <a14:foregroundMark x1="92308" y1="38298" x2="85486" y2="34816"/>
                        <a14:foregroundMark x1="85486" y1="34816" x2="85051" y2="35010"/>
                        <a14:foregroundMark x1="81858" y1="41973" x2="81713" y2="55319"/>
                        <a14:foregroundMark x1="81713" y1="55319" x2="91727" y2="53772"/>
                        <a14:foregroundMark x1="91727" y1="53772" x2="91582" y2="43133"/>
                        <a14:foregroundMark x1="91582" y1="43133" x2="86212" y2="41973"/>
                        <a14:foregroundMark x1="22496" y1="42940" x2="16981" y2="49903"/>
                        <a14:foregroundMark x1="16981" y1="49903" x2="19448" y2="59768"/>
                        <a14:foregroundMark x1="19448" y1="59768" x2="26125" y2="55706"/>
                        <a14:foregroundMark x1="26125" y1="55706" x2="27431" y2="43714"/>
                        <a14:foregroundMark x1="27431" y1="43714" x2="17417" y2="45261"/>
                        <a14:foregroundMark x1="17417" y1="45261" x2="14949" y2="48356"/>
                        <a14:foregroundMark x1="84470" y1="33269" x2="91292" y2="38104"/>
                        <a14:foregroundMark x1="91292" y1="38104" x2="96517" y2="47002"/>
                        <a14:foregroundMark x1="96517" y1="47002" x2="96081" y2="57447"/>
                        <a14:foregroundMark x1="96081" y1="57447" x2="94049" y2="61122"/>
                        <a14:backgroundMark x1="7692" y1="58414" x2="8999" y2="53772"/>
                        <a14:backgroundMark x1="18433" y1="35203" x2="20464" y2="31915"/>
                        <a14:backgroundMark x1="35704" y1="59574" x2="37010" y2="57834"/>
                      </a14:backgroundRemoval>
                    </a14:imgEffect>
                  </a14:imgLayer>
                </a14:imgProps>
              </a:ext>
              <a:ext uri="{28A0092B-C50C-407E-A947-70E740481C1C}">
                <a14:useLocalDpi xmlns:a14="http://schemas.microsoft.com/office/drawing/2010/main" val="0"/>
              </a:ext>
            </a:extLst>
          </a:blip>
          <a:srcRect/>
          <a:stretch>
            <a:fillRect/>
          </a:stretch>
        </p:blipFill>
        <p:spPr bwMode="auto">
          <a:xfrm>
            <a:off x="4786313" y="2498350"/>
            <a:ext cx="6562725" cy="4924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566DEEE-3F69-411C-AF79-395A60CB7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00151"/>
            <a:ext cx="6811532" cy="480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001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910E1C5C-2AF0-4C2E-9B8D-5C517FE05B8F}"/>
              </a:ext>
            </a:extLst>
          </p:cNvPr>
          <p:cNvPicPr>
            <a:picLocks noChangeAspect="1"/>
          </p:cNvPicPr>
          <p:nvPr/>
        </p:nvPicPr>
        <p:blipFill rotWithShape="1">
          <a:blip r:embed="rId2">
            <a:extLst>
              <a:ext uri="{28A0092B-C50C-407E-A947-70E740481C1C}">
                <a14:useLocalDpi xmlns:a14="http://schemas.microsoft.com/office/drawing/2010/main" val="0"/>
              </a:ext>
            </a:extLst>
          </a:blip>
          <a:srcRect l="6916" t="31407" r="7167" b="30074"/>
          <a:stretch/>
        </p:blipFill>
        <p:spPr>
          <a:xfrm>
            <a:off x="843280" y="2153920"/>
            <a:ext cx="10474960" cy="2641600"/>
          </a:xfrm>
          <a:prstGeom prst="rect">
            <a:avLst/>
          </a:prstGeom>
        </p:spPr>
      </p:pic>
      <p:sp>
        <p:nvSpPr>
          <p:cNvPr id="8" name="TextBox 7">
            <a:extLst>
              <a:ext uri="{FF2B5EF4-FFF2-40B4-BE49-F238E27FC236}">
                <a16:creationId xmlns:a16="http://schemas.microsoft.com/office/drawing/2014/main" id="{D0C52646-8C3B-486E-9781-2251867E6A7C}"/>
              </a:ext>
            </a:extLst>
          </p:cNvPr>
          <p:cNvSpPr txBox="1"/>
          <p:nvPr/>
        </p:nvSpPr>
        <p:spPr>
          <a:xfrm>
            <a:off x="843280" y="1209040"/>
            <a:ext cx="10474960" cy="830997"/>
          </a:xfrm>
          <a:prstGeom prst="rect">
            <a:avLst/>
          </a:prstGeom>
          <a:noFill/>
        </p:spPr>
        <p:txBody>
          <a:bodyPr wrap="square" rtlCol="0">
            <a:spAutoFit/>
          </a:bodyPr>
          <a:lstStyle/>
          <a:p>
            <a:r>
              <a:rPr lang="en-IN" sz="2400" dirty="0">
                <a:solidFill>
                  <a:schemeClr val="bg1"/>
                </a:solidFill>
              </a:rPr>
              <a:t>The data is prepared and unwanted symbols are removed using the user-defined function called </a:t>
            </a:r>
            <a:r>
              <a:rPr lang="en-IN" sz="2400" dirty="0" err="1">
                <a:solidFill>
                  <a:schemeClr val="bg1"/>
                </a:solidFill>
              </a:rPr>
              <a:t>preprocessor</a:t>
            </a:r>
            <a:r>
              <a:rPr lang="en-IN" sz="2400" dirty="0">
                <a:solidFill>
                  <a:schemeClr val="bg1"/>
                </a:solidFill>
              </a:rPr>
              <a:t>. </a:t>
            </a:r>
            <a:endParaRPr lang="en-150" sz="2400" dirty="0">
              <a:solidFill>
                <a:schemeClr val="bg1"/>
              </a:solidFill>
            </a:endParaRPr>
          </a:p>
        </p:txBody>
      </p:sp>
    </p:spTree>
    <p:extLst>
      <p:ext uri="{BB962C8B-B14F-4D97-AF65-F5344CB8AC3E}">
        <p14:creationId xmlns:p14="http://schemas.microsoft.com/office/powerpoint/2010/main" val="603052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68452D8-D8E1-4BEB-84FA-C397D630164D}"/>
              </a:ext>
            </a:extLst>
          </p:cNvPr>
          <p:cNvSpPr>
            <a:spLocks noGrp="1"/>
          </p:cNvSpPr>
          <p:nvPr>
            <p:ph type="subTitle"/>
          </p:nvPr>
        </p:nvSpPr>
        <p:spPr>
          <a:xfrm>
            <a:off x="609780" y="914399"/>
            <a:ext cx="10972440" cy="1200993"/>
          </a:xfrm>
        </p:spPr>
        <p:txBody>
          <a:bodyPr/>
          <a:lstStyle/>
          <a:p>
            <a:pPr marL="0" indent="0">
              <a:buNone/>
            </a:pPr>
            <a:r>
              <a:rPr lang="en-IN" sz="3200" dirty="0">
                <a:solidFill>
                  <a:schemeClr val="bg1"/>
                </a:solidFill>
              </a:rPr>
              <a:t>The data is printed after applying the </a:t>
            </a:r>
            <a:r>
              <a:rPr lang="en-IN" sz="3200" dirty="0" err="1">
                <a:solidFill>
                  <a:schemeClr val="bg1"/>
                </a:solidFill>
              </a:rPr>
              <a:t>preprocessor</a:t>
            </a:r>
            <a:r>
              <a:rPr lang="en-IN" sz="3200" dirty="0">
                <a:solidFill>
                  <a:schemeClr val="bg1"/>
                </a:solidFill>
              </a:rPr>
              <a:t> function.</a:t>
            </a:r>
          </a:p>
          <a:p>
            <a:pPr marL="0" indent="0">
              <a:buNone/>
            </a:pPr>
            <a:endParaRPr lang="en-150" dirty="0"/>
          </a:p>
        </p:txBody>
      </p:sp>
      <p:pic>
        <p:nvPicPr>
          <p:cNvPr id="7" name="Picture 6" descr="A screenshot of a computer&#10;&#10;Description automatically generated">
            <a:extLst>
              <a:ext uri="{FF2B5EF4-FFF2-40B4-BE49-F238E27FC236}">
                <a16:creationId xmlns:a16="http://schemas.microsoft.com/office/drawing/2014/main" id="{FDB27747-CC65-4D64-9D86-23B43750DCFD}"/>
              </a:ext>
            </a:extLst>
          </p:cNvPr>
          <p:cNvPicPr>
            <a:picLocks noChangeAspect="1"/>
          </p:cNvPicPr>
          <p:nvPr/>
        </p:nvPicPr>
        <p:blipFill rotWithShape="1">
          <a:blip r:embed="rId2">
            <a:extLst>
              <a:ext uri="{28A0092B-C50C-407E-A947-70E740481C1C}">
                <a14:useLocalDpi xmlns:a14="http://schemas.microsoft.com/office/drawing/2010/main" val="0"/>
              </a:ext>
            </a:extLst>
          </a:blip>
          <a:srcRect l="8584" t="42005" r="7500" b="6963"/>
          <a:stretch/>
        </p:blipFill>
        <p:spPr>
          <a:xfrm>
            <a:off x="745951" y="2242775"/>
            <a:ext cx="10231120" cy="3499760"/>
          </a:xfrm>
          <a:prstGeom prst="rect">
            <a:avLst/>
          </a:prstGeom>
        </p:spPr>
      </p:pic>
    </p:spTree>
    <p:extLst>
      <p:ext uri="{BB962C8B-B14F-4D97-AF65-F5344CB8AC3E}">
        <p14:creationId xmlns:p14="http://schemas.microsoft.com/office/powerpoint/2010/main" val="2709694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C6EEFC-4522-4D96-90F4-31F3A9DC1475}"/>
              </a:ext>
            </a:extLst>
          </p:cNvPr>
          <p:cNvSpPr txBox="1"/>
          <p:nvPr/>
        </p:nvSpPr>
        <p:spPr>
          <a:xfrm>
            <a:off x="1062605" y="1696673"/>
            <a:ext cx="10066789" cy="4524315"/>
          </a:xfrm>
          <a:prstGeom prst="rect">
            <a:avLst/>
          </a:prstGeom>
          <a:noFill/>
        </p:spPr>
        <p:txBody>
          <a:bodyPr wrap="square" rtlCol="0">
            <a:spAutoFit/>
          </a:bodyPr>
          <a:lstStyle/>
          <a:p>
            <a:r>
              <a:rPr lang="en-IN" dirty="0">
                <a:solidFill>
                  <a:schemeClr val="bg1"/>
                </a:solidFill>
              </a:rPr>
              <a:t>We use a user defined function called clean in which we are tokenizing the data, removing the stop words and stemming the data.</a:t>
            </a:r>
          </a:p>
          <a:p>
            <a:endParaRPr lang="en-IN" dirty="0">
              <a:solidFill>
                <a:schemeClr val="bg1"/>
              </a:solidFill>
            </a:endParaRPr>
          </a:p>
          <a:p>
            <a:r>
              <a:rPr lang="en-IN" b="1" dirty="0">
                <a:solidFill>
                  <a:schemeClr val="bg1"/>
                </a:solidFill>
              </a:rPr>
              <a:t>Tokenizing</a:t>
            </a:r>
            <a:r>
              <a:rPr lang="en-IN" dirty="0">
                <a:solidFill>
                  <a:schemeClr val="bg1"/>
                </a:solidFill>
              </a:rPr>
              <a:t> - </a:t>
            </a:r>
            <a:r>
              <a:rPr lang="en-US" dirty="0">
                <a:solidFill>
                  <a:schemeClr val="bg1"/>
                </a:solidFill>
              </a:rPr>
              <a:t>we will tokenize all the cleaned reviews in our dataset. Tokens are individual terms or words, and tokenization is the process of splitting a string of text into tokens using </a:t>
            </a:r>
            <a:r>
              <a:rPr lang="en-US" dirty="0" err="1">
                <a:solidFill>
                  <a:schemeClr val="bg1"/>
                </a:solidFill>
              </a:rPr>
              <a:t>word_tokenize</a:t>
            </a:r>
            <a:r>
              <a:rPr lang="en-US" dirty="0">
                <a:solidFill>
                  <a:schemeClr val="bg1"/>
                </a:solidFill>
              </a:rPr>
              <a:t> in built function.</a:t>
            </a:r>
          </a:p>
          <a:p>
            <a:endParaRPr lang="en-US" dirty="0">
              <a:solidFill>
                <a:schemeClr val="bg1"/>
              </a:solidFill>
            </a:endParaRPr>
          </a:p>
          <a:p>
            <a:r>
              <a:rPr lang="en-US" b="1" dirty="0">
                <a:solidFill>
                  <a:schemeClr val="bg1"/>
                </a:solidFill>
              </a:rPr>
              <a:t>Stemming</a:t>
            </a:r>
            <a:r>
              <a:rPr lang="en-US" dirty="0">
                <a:solidFill>
                  <a:schemeClr val="bg1"/>
                </a:solidFill>
              </a:rPr>
              <a:t> - is a rule-based process of stripping the suffixes (“</a:t>
            </a:r>
            <a:r>
              <a:rPr lang="en-US" dirty="0" err="1">
                <a:solidFill>
                  <a:schemeClr val="bg1"/>
                </a:solidFill>
              </a:rPr>
              <a:t>ing</a:t>
            </a:r>
            <a:r>
              <a:rPr lang="en-US" dirty="0">
                <a:solidFill>
                  <a:schemeClr val="bg1"/>
                </a:solidFill>
              </a:rPr>
              <a:t>”, “</a:t>
            </a:r>
            <a:r>
              <a:rPr lang="en-US" dirty="0" err="1">
                <a:solidFill>
                  <a:schemeClr val="bg1"/>
                </a:solidFill>
              </a:rPr>
              <a:t>ly</a:t>
            </a:r>
            <a:r>
              <a:rPr lang="en-US" dirty="0">
                <a:solidFill>
                  <a:schemeClr val="bg1"/>
                </a:solidFill>
              </a:rPr>
              <a:t>”, “es”, “s” </a:t>
            </a:r>
            <a:r>
              <a:rPr lang="en-US" dirty="0" err="1">
                <a:solidFill>
                  <a:schemeClr val="bg1"/>
                </a:solidFill>
              </a:rPr>
              <a:t>etc</a:t>
            </a:r>
            <a:r>
              <a:rPr lang="en-US" dirty="0">
                <a:solidFill>
                  <a:schemeClr val="bg1"/>
                </a:solidFill>
              </a:rPr>
              <a:t>) from a word. For example — “play”, “player”, “played”, “plays” and “playing” are the different variations of the word — “play”</a:t>
            </a:r>
          </a:p>
          <a:p>
            <a:endParaRPr lang="en-US" dirty="0">
              <a:solidFill>
                <a:schemeClr val="bg1"/>
              </a:solidFill>
            </a:endParaRPr>
          </a:p>
          <a:p>
            <a:r>
              <a:rPr lang="en-US" b="1" dirty="0" err="1">
                <a:solidFill>
                  <a:schemeClr val="bg1"/>
                </a:solidFill>
              </a:rPr>
              <a:t>Stopwords</a:t>
            </a:r>
            <a:r>
              <a:rPr lang="en-US" dirty="0">
                <a:solidFill>
                  <a:schemeClr val="bg1"/>
                </a:solidFill>
              </a:rPr>
              <a:t> - are the English words which do not add much meaning to a sentence. They can safely be ignored without sacrificing the meaning of the sentence. For example, the words like the, he, have etc. Such words are already captured this in corpus named corpus.</a:t>
            </a:r>
          </a:p>
          <a:p>
            <a:endParaRPr lang="en-US" dirty="0">
              <a:solidFill>
                <a:schemeClr val="bg1"/>
              </a:solidFill>
            </a:endParaRPr>
          </a:p>
          <a:p>
            <a:r>
              <a:rPr lang="en-US" dirty="0">
                <a:solidFill>
                  <a:schemeClr val="bg1"/>
                </a:solidFill>
              </a:rPr>
              <a:t>The aforementioned methods are applied using </a:t>
            </a:r>
            <a:r>
              <a:rPr lang="en-US" dirty="0" err="1">
                <a:solidFill>
                  <a:schemeClr val="bg1"/>
                </a:solidFill>
              </a:rPr>
              <a:t>nltk</a:t>
            </a:r>
            <a:r>
              <a:rPr lang="en-US" dirty="0">
                <a:solidFill>
                  <a:schemeClr val="bg1"/>
                </a:solidFill>
              </a:rPr>
              <a:t>(natural language took kit)</a:t>
            </a:r>
            <a:endParaRPr lang="en-150" dirty="0">
              <a:solidFill>
                <a:schemeClr val="bg1"/>
              </a:solidFill>
            </a:endParaRPr>
          </a:p>
        </p:txBody>
      </p:sp>
      <p:sp>
        <p:nvSpPr>
          <p:cNvPr id="2" name="Rectangle 1">
            <a:extLst>
              <a:ext uri="{FF2B5EF4-FFF2-40B4-BE49-F238E27FC236}">
                <a16:creationId xmlns:a16="http://schemas.microsoft.com/office/drawing/2014/main" id="{673F4DB6-DB2E-4E37-8B1C-6C83D86ED0A4}"/>
              </a:ext>
            </a:extLst>
          </p:cNvPr>
          <p:cNvSpPr/>
          <p:nvPr/>
        </p:nvSpPr>
        <p:spPr>
          <a:xfrm>
            <a:off x="3428643" y="637012"/>
            <a:ext cx="4801314" cy="1754326"/>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Cleaning Data</a:t>
            </a:r>
          </a:p>
          <a:p>
            <a:pPr algn="ct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10683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D918864-6DBC-4BD2-B82D-9A02BC5D6D0F}"/>
              </a:ext>
            </a:extLst>
          </p:cNvPr>
          <p:cNvPicPr>
            <a:picLocks noChangeAspect="1"/>
          </p:cNvPicPr>
          <p:nvPr/>
        </p:nvPicPr>
        <p:blipFill rotWithShape="1">
          <a:blip r:embed="rId2">
            <a:extLst>
              <a:ext uri="{28A0092B-C50C-407E-A947-70E740481C1C}">
                <a14:useLocalDpi xmlns:a14="http://schemas.microsoft.com/office/drawing/2010/main" val="0"/>
              </a:ext>
            </a:extLst>
          </a:blip>
          <a:srcRect l="12385" t="27768" r="11651" b="20980"/>
          <a:stretch/>
        </p:blipFill>
        <p:spPr>
          <a:xfrm>
            <a:off x="1465277" y="1981200"/>
            <a:ext cx="9261446" cy="3514988"/>
          </a:xfrm>
          <a:prstGeom prst="rect">
            <a:avLst/>
          </a:prstGeom>
        </p:spPr>
      </p:pic>
      <p:sp>
        <p:nvSpPr>
          <p:cNvPr id="8" name="TextBox 7">
            <a:extLst>
              <a:ext uri="{FF2B5EF4-FFF2-40B4-BE49-F238E27FC236}">
                <a16:creationId xmlns:a16="http://schemas.microsoft.com/office/drawing/2014/main" id="{D5A28004-4974-428F-BA98-48F94F147445}"/>
              </a:ext>
            </a:extLst>
          </p:cNvPr>
          <p:cNvSpPr txBox="1"/>
          <p:nvPr/>
        </p:nvSpPr>
        <p:spPr>
          <a:xfrm>
            <a:off x="1465277" y="714375"/>
            <a:ext cx="3600450" cy="461665"/>
          </a:xfrm>
          <a:prstGeom prst="rect">
            <a:avLst/>
          </a:prstGeom>
          <a:noFill/>
        </p:spPr>
        <p:txBody>
          <a:bodyPr wrap="square" rtlCol="0">
            <a:spAutoFit/>
          </a:bodyPr>
          <a:lstStyle/>
          <a:p>
            <a:r>
              <a:rPr lang="en-IN" sz="2400" dirty="0">
                <a:solidFill>
                  <a:schemeClr val="bg1"/>
                </a:solidFill>
              </a:rPr>
              <a:t>Input :</a:t>
            </a:r>
            <a:endParaRPr lang="en-150" dirty="0">
              <a:solidFill>
                <a:schemeClr val="bg1"/>
              </a:solidFill>
            </a:endParaRPr>
          </a:p>
        </p:txBody>
      </p:sp>
    </p:spTree>
    <p:extLst>
      <p:ext uri="{BB962C8B-B14F-4D97-AF65-F5344CB8AC3E}">
        <p14:creationId xmlns:p14="http://schemas.microsoft.com/office/powerpoint/2010/main" val="1344323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49457C65-3670-4077-93F5-DC95FE4D6F55}"/>
              </a:ext>
            </a:extLst>
          </p:cNvPr>
          <p:cNvPicPr>
            <a:picLocks noChangeAspect="1"/>
          </p:cNvPicPr>
          <p:nvPr/>
        </p:nvPicPr>
        <p:blipFill rotWithShape="1">
          <a:blip r:embed="rId2">
            <a:extLst>
              <a:ext uri="{28A0092B-C50C-407E-A947-70E740481C1C}">
                <a14:useLocalDpi xmlns:a14="http://schemas.microsoft.com/office/drawing/2010/main" val="0"/>
              </a:ext>
            </a:extLst>
          </a:blip>
          <a:srcRect l="10312" t="28611" r="10781" b="23334"/>
          <a:stretch/>
        </p:blipFill>
        <p:spPr>
          <a:xfrm>
            <a:off x="1162050" y="1981200"/>
            <a:ext cx="9620250" cy="3295650"/>
          </a:xfrm>
          <a:prstGeom prst="rect">
            <a:avLst/>
          </a:prstGeom>
        </p:spPr>
      </p:pic>
      <p:sp>
        <p:nvSpPr>
          <p:cNvPr id="8" name="TextBox 7">
            <a:extLst>
              <a:ext uri="{FF2B5EF4-FFF2-40B4-BE49-F238E27FC236}">
                <a16:creationId xmlns:a16="http://schemas.microsoft.com/office/drawing/2014/main" id="{36CCDAD0-75FD-4BCA-8F23-66BBBBE6A7AE}"/>
              </a:ext>
            </a:extLst>
          </p:cNvPr>
          <p:cNvSpPr txBox="1"/>
          <p:nvPr/>
        </p:nvSpPr>
        <p:spPr>
          <a:xfrm>
            <a:off x="1390650" y="952500"/>
            <a:ext cx="3038475" cy="400110"/>
          </a:xfrm>
          <a:prstGeom prst="rect">
            <a:avLst/>
          </a:prstGeom>
          <a:noFill/>
        </p:spPr>
        <p:txBody>
          <a:bodyPr wrap="square" rtlCol="0">
            <a:spAutoFit/>
          </a:bodyPr>
          <a:lstStyle/>
          <a:p>
            <a:r>
              <a:rPr lang="en-IN" sz="2000" dirty="0">
                <a:solidFill>
                  <a:schemeClr val="bg1"/>
                </a:solidFill>
              </a:rPr>
              <a:t>Output:</a:t>
            </a:r>
            <a:endParaRPr lang="en-150" sz="2000" dirty="0">
              <a:solidFill>
                <a:schemeClr val="bg1"/>
              </a:solidFill>
            </a:endParaRPr>
          </a:p>
        </p:txBody>
      </p:sp>
    </p:spTree>
    <p:extLst>
      <p:ext uri="{BB962C8B-B14F-4D97-AF65-F5344CB8AC3E}">
        <p14:creationId xmlns:p14="http://schemas.microsoft.com/office/powerpoint/2010/main" val="1158817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31F4-FDF2-4F2A-AA2E-C3D3BD99F6BF}"/>
              </a:ext>
            </a:extLst>
          </p:cNvPr>
          <p:cNvSpPr>
            <a:spLocks noGrp="1"/>
          </p:cNvSpPr>
          <p:nvPr>
            <p:ph type="title"/>
          </p:nvPr>
        </p:nvSpPr>
        <p:spPr>
          <a:xfrm>
            <a:off x="761640" y="279615"/>
            <a:ext cx="10131120" cy="685920"/>
          </a:xfrm>
        </p:spPr>
        <p:txBody>
          <a:bodyPr/>
          <a:lstStyle/>
          <a:p>
            <a:r>
              <a:rPr lang="en-IN" dirty="0">
                <a:solidFill>
                  <a:schemeClr val="bg1"/>
                </a:solidFill>
              </a:rPr>
              <a:t>Information retrieval </a:t>
            </a:r>
            <a:endParaRPr lang="en-15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54527C7D-B9FC-4337-995C-D83052A2A717}"/>
              </a:ext>
            </a:extLst>
          </p:cNvPr>
          <p:cNvPicPr>
            <a:picLocks noChangeAspect="1"/>
          </p:cNvPicPr>
          <p:nvPr/>
        </p:nvPicPr>
        <p:blipFill rotWithShape="1">
          <a:blip r:embed="rId2">
            <a:extLst>
              <a:ext uri="{28A0092B-C50C-407E-A947-70E740481C1C}">
                <a14:useLocalDpi xmlns:a14="http://schemas.microsoft.com/office/drawing/2010/main" val="0"/>
              </a:ext>
            </a:extLst>
          </a:blip>
          <a:srcRect l="4999" t="30116" r="7500" b="17361"/>
          <a:stretch/>
        </p:blipFill>
        <p:spPr>
          <a:xfrm>
            <a:off x="880822" y="2151505"/>
            <a:ext cx="10668120" cy="3602055"/>
          </a:xfrm>
          <a:prstGeom prst="rect">
            <a:avLst/>
          </a:prstGeom>
        </p:spPr>
      </p:pic>
      <p:sp>
        <p:nvSpPr>
          <p:cNvPr id="4" name="TextBox 3">
            <a:extLst>
              <a:ext uri="{FF2B5EF4-FFF2-40B4-BE49-F238E27FC236}">
                <a16:creationId xmlns:a16="http://schemas.microsoft.com/office/drawing/2014/main" id="{8648A8B9-B05A-4FD2-B3B4-E1E49B3BE3F4}"/>
              </a:ext>
            </a:extLst>
          </p:cNvPr>
          <p:cNvSpPr txBox="1"/>
          <p:nvPr/>
        </p:nvSpPr>
        <p:spPr>
          <a:xfrm>
            <a:off x="761640" y="1152525"/>
            <a:ext cx="10563585" cy="923330"/>
          </a:xfrm>
          <a:prstGeom prst="rect">
            <a:avLst/>
          </a:prstGeom>
          <a:noFill/>
        </p:spPr>
        <p:txBody>
          <a:bodyPr wrap="square" rtlCol="0">
            <a:spAutoFit/>
          </a:bodyPr>
          <a:lstStyle/>
          <a:p>
            <a:pPr marL="0" indent="0">
              <a:buNone/>
            </a:pPr>
            <a:r>
              <a:rPr lang="en-US" dirty="0">
                <a:solidFill>
                  <a:schemeClr val="bg1"/>
                </a:solidFill>
              </a:rPr>
              <a:t>In information retrieval, </a:t>
            </a:r>
            <a:r>
              <a:rPr lang="en-US" dirty="0" err="1">
                <a:solidFill>
                  <a:schemeClr val="bg1"/>
                </a:solidFill>
              </a:rPr>
              <a:t>tf</a:t>
            </a:r>
            <a:r>
              <a:rPr lang="en-US" dirty="0">
                <a:solidFill>
                  <a:schemeClr val="bg1"/>
                </a:solidFill>
              </a:rPr>
              <a:t>–</a:t>
            </a:r>
            <a:r>
              <a:rPr lang="en-US" dirty="0" err="1">
                <a:solidFill>
                  <a:schemeClr val="bg1"/>
                </a:solidFill>
              </a:rPr>
              <a:t>idf</a:t>
            </a:r>
            <a:r>
              <a:rPr lang="en-US" dirty="0">
                <a:solidFill>
                  <a:schemeClr val="bg1"/>
                </a:solidFill>
              </a:rPr>
              <a:t> or TFIDF, short for term frequency–inverse document frequency, is a numerical statistic that is intended to reflect how important a word is to a document in a collection or corpus.</a:t>
            </a:r>
          </a:p>
        </p:txBody>
      </p:sp>
      <p:sp>
        <p:nvSpPr>
          <p:cNvPr id="7" name="TextBox 6">
            <a:extLst>
              <a:ext uri="{FF2B5EF4-FFF2-40B4-BE49-F238E27FC236}">
                <a16:creationId xmlns:a16="http://schemas.microsoft.com/office/drawing/2014/main" id="{89C9D01B-5AAD-4851-AC27-FCE055620748}"/>
              </a:ext>
            </a:extLst>
          </p:cNvPr>
          <p:cNvSpPr txBox="1"/>
          <p:nvPr/>
        </p:nvSpPr>
        <p:spPr>
          <a:xfrm>
            <a:off x="761640" y="5829211"/>
            <a:ext cx="10906485"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Datasets are imported and then the data set is split into two sets X and 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 contains the set of reviews and Y contains sentiment values for the corresponding review.</a:t>
            </a:r>
            <a:r>
              <a:rPr kumimoji="0" lang="en-US" altLang="en-US" sz="18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740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0C093-B434-41B6-B689-907362443D24}"/>
              </a:ext>
            </a:extLst>
          </p:cNvPr>
          <p:cNvSpPr>
            <a:spLocks noGrp="1"/>
          </p:cNvSpPr>
          <p:nvPr>
            <p:ph type="title"/>
          </p:nvPr>
        </p:nvSpPr>
        <p:spPr>
          <a:xfrm>
            <a:off x="685800" y="390405"/>
            <a:ext cx="10131120" cy="1455840"/>
          </a:xfrm>
        </p:spPr>
        <p:txBody>
          <a:bodyPr/>
          <a:lstStyle/>
          <a:p>
            <a:r>
              <a:rPr lang="en-IN" dirty="0">
                <a:solidFill>
                  <a:schemeClr val="bg1"/>
                </a:solidFill>
              </a:rPr>
              <a:t>Classification using logistic regression</a:t>
            </a:r>
            <a:endParaRPr lang="en-15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0781C215-DD5D-4EAD-B6D0-1B51C8A18010}"/>
              </a:ext>
            </a:extLst>
          </p:cNvPr>
          <p:cNvPicPr>
            <a:picLocks noChangeAspect="1"/>
          </p:cNvPicPr>
          <p:nvPr/>
        </p:nvPicPr>
        <p:blipFill rotWithShape="1">
          <a:blip r:embed="rId2">
            <a:extLst>
              <a:ext uri="{28A0092B-C50C-407E-A947-70E740481C1C}">
                <a14:useLocalDpi xmlns:a14="http://schemas.microsoft.com/office/drawing/2010/main" val="0"/>
              </a:ext>
            </a:extLst>
          </a:blip>
          <a:srcRect l="7032" t="30115" r="7422" b="14445"/>
          <a:stretch/>
        </p:blipFill>
        <p:spPr>
          <a:xfrm>
            <a:off x="685800" y="1692120"/>
            <a:ext cx="10429875" cy="3802080"/>
          </a:xfrm>
          <a:prstGeom prst="rect">
            <a:avLst/>
          </a:prstGeom>
        </p:spPr>
      </p:pic>
    </p:spTree>
    <p:extLst>
      <p:ext uri="{BB962C8B-B14F-4D97-AF65-F5344CB8AC3E}">
        <p14:creationId xmlns:p14="http://schemas.microsoft.com/office/powerpoint/2010/main" val="1845501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93CA-D77E-48BE-A72D-D5EE53490042}"/>
              </a:ext>
            </a:extLst>
          </p:cNvPr>
          <p:cNvSpPr>
            <a:spLocks noGrp="1"/>
          </p:cNvSpPr>
          <p:nvPr>
            <p:ph type="title"/>
          </p:nvPr>
        </p:nvSpPr>
        <p:spPr>
          <a:xfrm>
            <a:off x="1030440" y="628530"/>
            <a:ext cx="10131120" cy="1455840"/>
          </a:xfrm>
        </p:spPr>
        <p:txBody>
          <a:bodyPr/>
          <a:lstStyle/>
          <a:p>
            <a:r>
              <a:rPr lang="en-IN" dirty="0">
                <a:solidFill>
                  <a:schemeClr val="bg1"/>
                </a:solidFill>
              </a:rPr>
              <a:t>Model Evaluation</a:t>
            </a:r>
            <a:endParaRPr lang="en-150" dirty="0">
              <a:solidFill>
                <a:schemeClr val="bg1"/>
              </a:solidFill>
            </a:endParaRPr>
          </a:p>
        </p:txBody>
      </p:sp>
      <p:pic>
        <p:nvPicPr>
          <p:cNvPr id="9" name="Picture 8" descr="A screenshot of a cell phone&#10;&#10;Description automatically generated">
            <a:extLst>
              <a:ext uri="{FF2B5EF4-FFF2-40B4-BE49-F238E27FC236}">
                <a16:creationId xmlns:a16="http://schemas.microsoft.com/office/drawing/2014/main" id="{925ED035-F0D0-43FA-94AA-99BD2857CA3B}"/>
              </a:ext>
            </a:extLst>
          </p:cNvPr>
          <p:cNvPicPr>
            <a:picLocks noChangeAspect="1"/>
          </p:cNvPicPr>
          <p:nvPr/>
        </p:nvPicPr>
        <p:blipFill rotWithShape="1">
          <a:blip r:embed="rId2">
            <a:extLst>
              <a:ext uri="{28A0092B-C50C-407E-A947-70E740481C1C}">
                <a14:useLocalDpi xmlns:a14="http://schemas.microsoft.com/office/drawing/2010/main" val="0"/>
              </a:ext>
            </a:extLst>
          </a:blip>
          <a:srcRect l="2969" r="21797"/>
          <a:stretch/>
        </p:blipFill>
        <p:spPr>
          <a:xfrm>
            <a:off x="944714" y="3144856"/>
            <a:ext cx="9172575" cy="1981200"/>
          </a:xfrm>
          <a:prstGeom prst="rect">
            <a:avLst/>
          </a:prstGeom>
        </p:spPr>
      </p:pic>
      <p:sp>
        <p:nvSpPr>
          <p:cNvPr id="10" name="TextBox 9">
            <a:extLst>
              <a:ext uri="{FF2B5EF4-FFF2-40B4-BE49-F238E27FC236}">
                <a16:creationId xmlns:a16="http://schemas.microsoft.com/office/drawing/2014/main" id="{5B7FCA27-C7E7-423A-9FE9-E6D6748559EC}"/>
              </a:ext>
            </a:extLst>
          </p:cNvPr>
          <p:cNvSpPr txBox="1"/>
          <p:nvPr/>
        </p:nvSpPr>
        <p:spPr>
          <a:xfrm>
            <a:off x="944715" y="1854221"/>
            <a:ext cx="9172574" cy="369332"/>
          </a:xfrm>
          <a:prstGeom prst="rect">
            <a:avLst/>
          </a:prstGeom>
          <a:noFill/>
        </p:spPr>
        <p:txBody>
          <a:bodyPr wrap="square" rtlCol="0">
            <a:spAutoFit/>
          </a:bodyPr>
          <a:lstStyle/>
          <a:p>
            <a:r>
              <a:rPr lang="en-IN" dirty="0">
                <a:solidFill>
                  <a:schemeClr val="bg1"/>
                </a:solidFill>
              </a:rPr>
              <a:t>Evaluating the model’s accuracy after classification of the data</a:t>
            </a:r>
            <a:endParaRPr lang="en-150" dirty="0">
              <a:solidFill>
                <a:schemeClr val="bg1"/>
              </a:solidFill>
            </a:endParaRPr>
          </a:p>
        </p:txBody>
      </p:sp>
    </p:spTree>
    <p:extLst>
      <p:ext uri="{BB962C8B-B14F-4D97-AF65-F5344CB8AC3E}">
        <p14:creationId xmlns:p14="http://schemas.microsoft.com/office/powerpoint/2010/main" val="4045758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DD26D00-E944-422E-8467-52E007D35A79}"/>
              </a:ext>
            </a:extLst>
          </p:cNvPr>
          <p:cNvSpPr>
            <a:spLocks noChangeArrowheads="1"/>
          </p:cNvSpPr>
          <p:nvPr/>
        </p:nvSpPr>
        <p:spPr bwMode="auto">
          <a:xfrm>
            <a:off x="843632" y="743052"/>
            <a:ext cx="1043474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Sentiment Prediction </a:t>
            </a:r>
            <a:r>
              <a:rPr kumimoji="0" lang="en-US" altLang="en-US" sz="16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B4D25BFB-E102-47DE-8136-47D07D272445}"/>
              </a:ext>
            </a:extLst>
          </p:cNvPr>
          <p:cNvSpPr>
            <a:spLocks noChangeArrowheads="1"/>
          </p:cNvSpPr>
          <p:nvPr/>
        </p:nvSpPr>
        <p:spPr bwMode="auto">
          <a:xfrm>
            <a:off x="1175657" y="47451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B659114E-57BB-4E28-BF9B-7566208BECAA}"/>
              </a:ext>
            </a:extLst>
          </p:cNvPr>
          <p:cNvPicPr>
            <a:picLocks noChangeAspect="1"/>
          </p:cNvPicPr>
          <p:nvPr/>
        </p:nvPicPr>
        <p:blipFill rotWithShape="1">
          <a:blip r:embed="rId2">
            <a:extLst>
              <a:ext uri="{28A0092B-C50C-407E-A947-70E740481C1C}">
                <a14:useLocalDpi xmlns:a14="http://schemas.microsoft.com/office/drawing/2010/main" val="0"/>
              </a:ext>
            </a:extLst>
          </a:blip>
          <a:srcRect l="7493" t="28750" r="6328" b="29306"/>
          <a:stretch/>
        </p:blipFill>
        <p:spPr>
          <a:xfrm>
            <a:off x="843632" y="2971799"/>
            <a:ext cx="10506853" cy="2876551"/>
          </a:xfrm>
          <a:prstGeom prst="rect">
            <a:avLst/>
          </a:prstGeom>
        </p:spPr>
      </p:pic>
      <p:sp>
        <p:nvSpPr>
          <p:cNvPr id="3" name="TextBox 2">
            <a:extLst>
              <a:ext uri="{FF2B5EF4-FFF2-40B4-BE49-F238E27FC236}">
                <a16:creationId xmlns:a16="http://schemas.microsoft.com/office/drawing/2014/main" id="{12A8EEC3-B59A-4569-B054-3CD311C4CD4C}"/>
              </a:ext>
            </a:extLst>
          </p:cNvPr>
          <p:cNvSpPr txBox="1"/>
          <p:nvPr/>
        </p:nvSpPr>
        <p:spPr>
          <a:xfrm>
            <a:off x="843632" y="1826171"/>
            <a:ext cx="7816223" cy="400110"/>
          </a:xfrm>
          <a:prstGeom prst="rect">
            <a:avLst/>
          </a:prstGeom>
          <a:noFill/>
        </p:spPr>
        <p:txBody>
          <a:bodyPr wrap="square" rtlCol="0">
            <a:spAutoFit/>
          </a:bodyPr>
          <a:lstStyle/>
          <a:p>
            <a:r>
              <a:rPr lang="en-IN" sz="2000" dirty="0">
                <a:solidFill>
                  <a:schemeClr val="bg1"/>
                </a:solidFill>
              </a:rPr>
              <a:t>Predicting the sentiment value for a positive review.</a:t>
            </a:r>
            <a:endParaRPr lang="en-IN" dirty="0">
              <a:solidFill>
                <a:schemeClr val="bg1"/>
              </a:solidFill>
            </a:endParaRPr>
          </a:p>
        </p:txBody>
      </p:sp>
    </p:spTree>
    <p:extLst>
      <p:ext uri="{BB962C8B-B14F-4D97-AF65-F5344CB8AC3E}">
        <p14:creationId xmlns:p14="http://schemas.microsoft.com/office/powerpoint/2010/main" val="143673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745436-B83A-40A9-B9CE-3CE4B83892A9}"/>
              </a:ext>
            </a:extLst>
          </p:cNvPr>
          <p:cNvSpPr/>
          <p:nvPr/>
        </p:nvSpPr>
        <p:spPr>
          <a:xfrm>
            <a:off x="1085322" y="1866884"/>
            <a:ext cx="10021356" cy="2862322"/>
          </a:xfrm>
          <a:prstGeom prst="rect">
            <a:avLst/>
          </a:prstGeom>
        </p:spPr>
        <p:txBody>
          <a:bodyPr wrap="square">
            <a:spAutoFit/>
          </a:bodyPr>
          <a:lstStyle/>
          <a:p>
            <a:pPr algn="just">
              <a:spcBef>
                <a:spcPts val="600"/>
              </a:spcBef>
              <a:spcAft>
                <a:spcPts val="720"/>
              </a:spcAft>
            </a:pPr>
            <a:r>
              <a:rPr lang="en-US" sz="2000" b="1" i="0" dirty="0">
                <a:solidFill>
                  <a:schemeClr val="bg1"/>
                </a:solidFill>
                <a:effectLst/>
                <a:latin typeface="arial" panose="020B0604020202020204" pitchFamily="34" charset="0"/>
              </a:rPr>
              <a:t>Sentiment analysis</a:t>
            </a:r>
            <a:r>
              <a:rPr lang="en-US" sz="2000" b="0" i="0" dirty="0">
                <a:solidFill>
                  <a:schemeClr val="bg1"/>
                </a:solidFill>
                <a:effectLst/>
                <a:latin typeface="arial" panose="020B0604020202020204" pitchFamily="34" charset="0"/>
              </a:rPr>
              <a:t> is extremely useful in social media monitoring as it allows us to gain an overview of the wider public opinion behind certain topics. </a:t>
            </a:r>
            <a:r>
              <a:rPr lang="en-US" sz="2000" dirty="0">
                <a:solidFill>
                  <a:schemeClr val="bg1"/>
                </a:solidFill>
              </a:rPr>
              <a:t>Classification algorithms in supervised machine learning are used to predict the label of a given “data” as positive or negative based on its content. The text data is converted from the perception of a mode of expression to semantically equivalent numeric format so as to be used for training, testing and as input for the machine learning model developed. The client’s requirement of understanding sentiment among twitter or </a:t>
            </a:r>
            <a:r>
              <a:rPr lang="en-US" sz="2000" dirty="0" err="1">
                <a:solidFill>
                  <a:schemeClr val="bg1"/>
                </a:solidFill>
              </a:rPr>
              <a:t>imdb</a:t>
            </a:r>
            <a:r>
              <a:rPr lang="en-US" sz="2000" dirty="0">
                <a:solidFill>
                  <a:schemeClr val="bg1"/>
                </a:solidFill>
              </a:rPr>
              <a:t> or any other site’s users who may be consumers, viewers or any service receivers from the client’s entity is the key objective of this case study.</a:t>
            </a:r>
          </a:p>
        </p:txBody>
      </p:sp>
      <p:sp>
        <p:nvSpPr>
          <p:cNvPr id="2" name="Rectangle 1">
            <a:extLst>
              <a:ext uri="{FF2B5EF4-FFF2-40B4-BE49-F238E27FC236}">
                <a16:creationId xmlns:a16="http://schemas.microsoft.com/office/drawing/2014/main" id="{ABA16974-F31A-4228-8B68-287595BDEA4F}"/>
              </a:ext>
            </a:extLst>
          </p:cNvPr>
          <p:cNvSpPr/>
          <p:nvPr/>
        </p:nvSpPr>
        <p:spPr>
          <a:xfrm>
            <a:off x="3956984" y="481310"/>
            <a:ext cx="3877985" cy="1754326"/>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a:t>
            </a:r>
          </a:p>
          <a:p>
            <a:pPr algn="ct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042539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CF037A1-DCB6-4969-9D08-CC19FC130C65}"/>
              </a:ext>
            </a:extLst>
          </p:cNvPr>
          <p:cNvPicPr>
            <a:picLocks noChangeAspect="1"/>
          </p:cNvPicPr>
          <p:nvPr/>
        </p:nvPicPr>
        <p:blipFill rotWithShape="1">
          <a:blip r:embed="rId2">
            <a:extLst>
              <a:ext uri="{28A0092B-C50C-407E-A947-70E740481C1C}">
                <a14:useLocalDpi xmlns:a14="http://schemas.microsoft.com/office/drawing/2010/main" val="0"/>
              </a:ext>
            </a:extLst>
          </a:blip>
          <a:srcRect l="7494" t="40278" r="5546" b="27222"/>
          <a:stretch/>
        </p:blipFill>
        <p:spPr>
          <a:xfrm>
            <a:off x="952500" y="2821006"/>
            <a:ext cx="10602103" cy="2228850"/>
          </a:xfrm>
          <a:prstGeom prst="rect">
            <a:avLst/>
          </a:prstGeom>
        </p:spPr>
      </p:pic>
      <p:sp>
        <p:nvSpPr>
          <p:cNvPr id="6" name="TextBox 5">
            <a:extLst>
              <a:ext uri="{FF2B5EF4-FFF2-40B4-BE49-F238E27FC236}">
                <a16:creationId xmlns:a16="http://schemas.microsoft.com/office/drawing/2014/main" id="{E19A824D-AAEB-40B6-A9FB-DEA63741CD86}"/>
              </a:ext>
            </a:extLst>
          </p:cNvPr>
          <p:cNvSpPr txBox="1"/>
          <p:nvPr/>
        </p:nvSpPr>
        <p:spPr>
          <a:xfrm>
            <a:off x="752475" y="1701284"/>
            <a:ext cx="6096000" cy="400110"/>
          </a:xfrm>
          <a:prstGeom prst="rect">
            <a:avLst/>
          </a:prstGeom>
          <a:noFill/>
        </p:spPr>
        <p:txBody>
          <a:bodyPr wrap="square">
            <a:spAutoFit/>
          </a:bodyPr>
          <a:lstStyle/>
          <a:p>
            <a:r>
              <a:rPr lang="en-IN" sz="2000" dirty="0">
                <a:solidFill>
                  <a:schemeClr val="bg1"/>
                </a:solidFill>
              </a:rPr>
              <a:t>Predicting the sentiment value for a negative review.</a:t>
            </a:r>
            <a:endParaRPr lang="en-IN" dirty="0"/>
          </a:p>
        </p:txBody>
      </p:sp>
    </p:spTree>
    <p:extLst>
      <p:ext uri="{BB962C8B-B14F-4D97-AF65-F5344CB8AC3E}">
        <p14:creationId xmlns:p14="http://schemas.microsoft.com/office/powerpoint/2010/main" val="3588755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C58B-378C-4D73-855A-18ABF37833F6}"/>
              </a:ext>
            </a:extLst>
          </p:cNvPr>
          <p:cNvSpPr>
            <a:spLocks noGrp="1"/>
          </p:cNvSpPr>
          <p:nvPr>
            <p:ph type="title"/>
          </p:nvPr>
        </p:nvSpPr>
        <p:spPr/>
        <p:txBody>
          <a:bodyPr/>
          <a:lstStyle/>
          <a:p>
            <a:r>
              <a:rPr lang="en-IN" sz="2400" dirty="0">
                <a:solidFill>
                  <a:schemeClr val="bg1"/>
                </a:solidFill>
              </a:rPr>
              <a:t>Predicting sentiment for multiple reviews</a:t>
            </a:r>
            <a:endParaRPr lang="en-150" sz="240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E74C6110-9B30-4CC0-9547-CA8628C7E14B}"/>
              </a:ext>
            </a:extLst>
          </p:cNvPr>
          <p:cNvPicPr>
            <a:picLocks noChangeAspect="1"/>
          </p:cNvPicPr>
          <p:nvPr/>
        </p:nvPicPr>
        <p:blipFill rotWithShape="1">
          <a:blip r:embed="rId2">
            <a:extLst>
              <a:ext uri="{28A0092B-C50C-407E-A947-70E740481C1C}">
                <a14:useLocalDpi xmlns:a14="http://schemas.microsoft.com/office/drawing/2010/main" val="0"/>
              </a:ext>
            </a:extLst>
          </a:blip>
          <a:srcRect l="5625" t="32500" r="6406" b="12083"/>
          <a:stretch/>
        </p:blipFill>
        <p:spPr>
          <a:xfrm>
            <a:off x="685800" y="1943100"/>
            <a:ext cx="10725150" cy="3800475"/>
          </a:xfrm>
          <a:prstGeom prst="rect">
            <a:avLst/>
          </a:prstGeom>
        </p:spPr>
      </p:pic>
    </p:spTree>
    <p:extLst>
      <p:ext uri="{BB962C8B-B14F-4D97-AF65-F5344CB8AC3E}">
        <p14:creationId xmlns:p14="http://schemas.microsoft.com/office/powerpoint/2010/main" val="826584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A34302-FE8D-4391-B1BC-4C95A549AB24}"/>
              </a:ext>
            </a:extLst>
          </p:cNvPr>
          <p:cNvSpPr txBox="1"/>
          <p:nvPr/>
        </p:nvSpPr>
        <p:spPr>
          <a:xfrm>
            <a:off x="795337" y="619005"/>
            <a:ext cx="5857875" cy="830997"/>
          </a:xfrm>
          <a:prstGeom prst="rect">
            <a:avLst/>
          </a:prstGeom>
          <a:noFill/>
        </p:spPr>
        <p:txBody>
          <a:bodyPr wrap="square" rtlCol="0">
            <a:spAutoFit/>
          </a:bodyPr>
          <a:lstStyle/>
          <a:p>
            <a:r>
              <a:rPr lang="en-IN" sz="2400">
                <a:solidFill>
                  <a:schemeClr val="bg1"/>
                </a:solidFill>
              </a:rPr>
              <a:t>Data Visualization</a:t>
            </a:r>
          </a:p>
          <a:p>
            <a:endParaRPr lang="en-IN" sz="2400" dirty="0">
              <a:solidFill>
                <a:schemeClr val="bg1"/>
              </a:solidFill>
            </a:endParaRPr>
          </a:p>
        </p:txBody>
      </p:sp>
      <p:sp>
        <p:nvSpPr>
          <p:cNvPr id="6" name="TextBox 5">
            <a:extLst>
              <a:ext uri="{FF2B5EF4-FFF2-40B4-BE49-F238E27FC236}">
                <a16:creationId xmlns:a16="http://schemas.microsoft.com/office/drawing/2014/main" id="{D3FAFCF1-B09E-4D05-8D29-A77EA3BAA6DD}"/>
              </a:ext>
            </a:extLst>
          </p:cNvPr>
          <p:cNvSpPr txBox="1"/>
          <p:nvPr/>
        </p:nvSpPr>
        <p:spPr>
          <a:xfrm>
            <a:off x="990600" y="1381125"/>
            <a:ext cx="5219700" cy="369332"/>
          </a:xfrm>
          <a:prstGeom prst="rect">
            <a:avLst/>
          </a:prstGeom>
          <a:noFill/>
        </p:spPr>
        <p:txBody>
          <a:bodyPr wrap="square" rtlCol="0">
            <a:spAutoFit/>
          </a:bodyPr>
          <a:lstStyle/>
          <a:p>
            <a:r>
              <a:rPr lang="en-IN" dirty="0">
                <a:solidFill>
                  <a:schemeClr val="bg1"/>
                </a:solidFill>
              </a:rPr>
              <a:t>For positive reviews:</a:t>
            </a:r>
          </a:p>
        </p:txBody>
      </p:sp>
      <p:pic>
        <p:nvPicPr>
          <p:cNvPr id="3" name="Picture 2">
            <a:extLst>
              <a:ext uri="{FF2B5EF4-FFF2-40B4-BE49-F238E27FC236}">
                <a16:creationId xmlns:a16="http://schemas.microsoft.com/office/drawing/2014/main" id="{01BFC7FE-D3A9-4D06-BA73-C119A29E565F}"/>
              </a:ext>
            </a:extLst>
          </p:cNvPr>
          <p:cNvPicPr>
            <a:picLocks noChangeAspect="1"/>
          </p:cNvPicPr>
          <p:nvPr/>
        </p:nvPicPr>
        <p:blipFill rotWithShape="1">
          <a:blip r:embed="rId2">
            <a:extLst>
              <a:ext uri="{28A0092B-C50C-407E-A947-70E740481C1C}">
                <a14:useLocalDpi xmlns:a14="http://schemas.microsoft.com/office/drawing/2010/main" val="0"/>
              </a:ext>
            </a:extLst>
          </a:blip>
          <a:srcRect l="6524" t="30418" r="6407" b="7361"/>
          <a:stretch/>
        </p:blipFill>
        <p:spPr>
          <a:xfrm>
            <a:off x="795337" y="2085974"/>
            <a:ext cx="10615613" cy="4267201"/>
          </a:xfrm>
          <a:prstGeom prst="rect">
            <a:avLst/>
          </a:prstGeom>
        </p:spPr>
      </p:pic>
    </p:spTree>
    <p:extLst>
      <p:ext uri="{BB962C8B-B14F-4D97-AF65-F5344CB8AC3E}">
        <p14:creationId xmlns:p14="http://schemas.microsoft.com/office/powerpoint/2010/main" val="228344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24B26E-029F-4FF2-9B51-79B7A73D1F02}"/>
              </a:ext>
            </a:extLst>
          </p:cNvPr>
          <p:cNvPicPr>
            <a:picLocks noChangeAspect="1"/>
          </p:cNvPicPr>
          <p:nvPr/>
        </p:nvPicPr>
        <p:blipFill rotWithShape="1">
          <a:blip r:embed="rId2">
            <a:extLst>
              <a:ext uri="{28A0092B-C50C-407E-A947-70E740481C1C}">
                <a14:useLocalDpi xmlns:a14="http://schemas.microsoft.com/office/drawing/2010/main" val="0"/>
              </a:ext>
            </a:extLst>
          </a:blip>
          <a:srcRect l="4766" t="24583" r="26719" b="5139"/>
          <a:stretch/>
        </p:blipFill>
        <p:spPr>
          <a:xfrm>
            <a:off x="1714499" y="1790699"/>
            <a:ext cx="8353425" cy="4819651"/>
          </a:xfrm>
          <a:prstGeom prst="rect">
            <a:avLst/>
          </a:prstGeom>
        </p:spPr>
      </p:pic>
      <p:sp>
        <p:nvSpPr>
          <p:cNvPr id="4" name="TextBox 3">
            <a:extLst>
              <a:ext uri="{FF2B5EF4-FFF2-40B4-BE49-F238E27FC236}">
                <a16:creationId xmlns:a16="http://schemas.microsoft.com/office/drawing/2014/main" id="{5FB098AA-1C4F-48DE-80BE-CA6B6C88E408}"/>
              </a:ext>
            </a:extLst>
          </p:cNvPr>
          <p:cNvSpPr txBox="1"/>
          <p:nvPr/>
        </p:nvSpPr>
        <p:spPr>
          <a:xfrm>
            <a:off x="1828800" y="838200"/>
            <a:ext cx="7981950" cy="369332"/>
          </a:xfrm>
          <a:prstGeom prst="rect">
            <a:avLst/>
          </a:prstGeom>
          <a:noFill/>
        </p:spPr>
        <p:txBody>
          <a:bodyPr wrap="square" rtlCol="0">
            <a:spAutoFit/>
          </a:bodyPr>
          <a:lstStyle/>
          <a:p>
            <a:r>
              <a:rPr lang="en-IN" dirty="0">
                <a:solidFill>
                  <a:schemeClr val="bg1"/>
                </a:solidFill>
              </a:rPr>
              <a:t>The words that are repeated maximum number of times are printed.</a:t>
            </a:r>
          </a:p>
        </p:txBody>
      </p:sp>
    </p:spTree>
    <p:extLst>
      <p:ext uri="{BB962C8B-B14F-4D97-AF65-F5344CB8AC3E}">
        <p14:creationId xmlns:p14="http://schemas.microsoft.com/office/powerpoint/2010/main" val="345867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052C9E-49C3-438F-8914-6E5E7105D3BA}"/>
              </a:ext>
            </a:extLst>
          </p:cNvPr>
          <p:cNvPicPr>
            <a:picLocks noChangeAspect="1"/>
          </p:cNvPicPr>
          <p:nvPr/>
        </p:nvPicPr>
        <p:blipFill rotWithShape="1">
          <a:blip r:embed="rId2">
            <a:extLst>
              <a:ext uri="{28A0092B-C50C-407E-A947-70E740481C1C}">
                <a14:useLocalDpi xmlns:a14="http://schemas.microsoft.com/office/drawing/2010/main" val="0"/>
              </a:ext>
            </a:extLst>
          </a:blip>
          <a:srcRect l="6796" t="32222" r="6094" b="8472"/>
          <a:stretch/>
        </p:blipFill>
        <p:spPr>
          <a:xfrm>
            <a:off x="785812" y="2247900"/>
            <a:ext cx="10620375" cy="4067175"/>
          </a:xfrm>
          <a:prstGeom prst="rect">
            <a:avLst/>
          </a:prstGeom>
        </p:spPr>
      </p:pic>
      <p:sp>
        <p:nvSpPr>
          <p:cNvPr id="5" name="TextBox 4">
            <a:extLst>
              <a:ext uri="{FF2B5EF4-FFF2-40B4-BE49-F238E27FC236}">
                <a16:creationId xmlns:a16="http://schemas.microsoft.com/office/drawing/2014/main" id="{11AF8800-76C7-47E3-9784-B1D8B39DE337}"/>
              </a:ext>
            </a:extLst>
          </p:cNvPr>
          <p:cNvSpPr txBox="1"/>
          <p:nvPr/>
        </p:nvSpPr>
        <p:spPr>
          <a:xfrm>
            <a:off x="700086" y="1034534"/>
            <a:ext cx="6096000" cy="369332"/>
          </a:xfrm>
          <a:prstGeom prst="rect">
            <a:avLst/>
          </a:prstGeom>
          <a:noFill/>
        </p:spPr>
        <p:txBody>
          <a:bodyPr wrap="square">
            <a:spAutoFit/>
          </a:bodyPr>
          <a:lstStyle/>
          <a:p>
            <a:r>
              <a:rPr lang="en-IN" dirty="0">
                <a:solidFill>
                  <a:schemeClr val="bg1"/>
                </a:solidFill>
              </a:rPr>
              <a:t>For negative reviews:</a:t>
            </a:r>
            <a:endParaRPr lang="en-IN" dirty="0"/>
          </a:p>
        </p:txBody>
      </p:sp>
    </p:spTree>
    <p:extLst>
      <p:ext uri="{BB962C8B-B14F-4D97-AF65-F5344CB8AC3E}">
        <p14:creationId xmlns:p14="http://schemas.microsoft.com/office/powerpoint/2010/main" val="1041833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EAEEF7-5D17-4B5F-A19E-E61A32CF2927}"/>
              </a:ext>
            </a:extLst>
          </p:cNvPr>
          <p:cNvPicPr>
            <a:picLocks noChangeAspect="1"/>
          </p:cNvPicPr>
          <p:nvPr/>
        </p:nvPicPr>
        <p:blipFill rotWithShape="1">
          <a:blip r:embed="rId2">
            <a:extLst>
              <a:ext uri="{28A0092B-C50C-407E-A947-70E740481C1C}">
                <a14:useLocalDpi xmlns:a14="http://schemas.microsoft.com/office/drawing/2010/main" val="0"/>
              </a:ext>
            </a:extLst>
          </a:blip>
          <a:srcRect l="9297" t="24861" r="32735" b="6945"/>
          <a:stretch/>
        </p:blipFill>
        <p:spPr>
          <a:xfrm>
            <a:off x="2390774" y="1619250"/>
            <a:ext cx="7067551" cy="4676776"/>
          </a:xfrm>
          <a:prstGeom prst="rect">
            <a:avLst/>
          </a:prstGeom>
        </p:spPr>
      </p:pic>
      <p:sp>
        <p:nvSpPr>
          <p:cNvPr id="8" name="TextBox 7">
            <a:extLst>
              <a:ext uri="{FF2B5EF4-FFF2-40B4-BE49-F238E27FC236}">
                <a16:creationId xmlns:a16="http://schemas.microsoft.com/office/drawing/2014/main" id="{9FC867E6-E2F8-47E5-B826-552F24A48B73}"/>
              </a:ext>
            </a:extLst>
          </p:cNvPr>
          <p:cNvSpPr txBox="1"/>
          <p:nvPr/>
        </p:nvSpPr>
        <p:spPr>
          <a:xfrm>
            <a:off x="2390774" y="715060"/>
            <a:ext cx="8467725" cy="369332"/>
          </a:xfrm>
          <a:prstGeom prst="rect">
            <a:avLst/>
          </a:prstGeom>
          <a:noFill/>
        </p:spPr>
        <p:txBody>
          <a:bodyPr wrap="square">
            <a:spAutoFit/>
          </a:bodyPr>
          <a:lstStyle/>
          <a:p>
            <a:r>
              <a:rPr lang="en-IN" dirty="0">
                <a:solidFill>
                  <a:schemeClr val="bg1"/>
                </a:solidFill>
              </a:rPr>
              <a:t>The words that are repeated maximum number of times are printed.</a:t>
            </a:r>
            <a:endParaRPr lang="en-IN" dirty="0"/>
          </a:p>
        </p:txBody>
      </p:sp>
    </p:spTree>
    <p:extLst>
      <p:ext uri="{BB962C8B-B14F-4D97-AF65-F5344CB8AC3E}">
        <p14:creationId xmlns:p14="http://schemas.microsoft.com/office/powerpoint/2010/main" val="84712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A3C19-D037-44FF-A1AD-BD0B35F01C77}"/>
              </a:ext>
            </a:extLst>
          </p:cNvPr>
          <p:cNvSpPr/>
          <p:nvPr/>
        </p:nvSpPr>
        <p:spPr>
          <a:xfrm>
            <a:off x="1545280" y="2157166"/>
            <a:ext cx="9766570" cy="3644587"/>
          </a:xfrm>
          <a:prstGeom prst="rect">
            <a:avLst/>
          </a:prstGeom>
        </p:spPr>
        <p:txBody>
          <a:bodyPr wrap="square">
            <a:spAutoFit/>
          </a:bodyPr>
          <a:lstStyle/>
          <a:p>
            <a:pPr marR="494030" algn="just">
              <a:spcBef>
                <a:spcPts val="600"/>
              </a:spcBef>
              <a:spcAft>
                <a:spcPts val="720"/>
              </a:spcAft>
            </a:pPr>
            <a:r>
              <a:rPr lang="en-US" sz="2000" dirty="0">
                <a:solidFill>
                  <a:schemeClr val="bg1"/>
                </a:solidFill>
              </a:rPr>
              <a:t>In conclusion of this case study, a machine learning model using Logistic Regression algorithm is built for a client whose purpose is to analyze the public response through sentiment analysis on a particular topic (on twitter platform). Sentiment analysis can be done by brands for market response on certain products, a film or book response, the sentiment around socialist movement etc.; can be observed by the client successfully and the generated reports and predictions can be effectively tackled by taking their respective domain related measures accordingly.</a:t>
            </a:r>
          </a:p>
          <a:p>
            <a:pPr marR="494030" algn="just">
              <a:spcBef>
                <a:spcPts val="600"/>
              </a:spcBef>
              <a:spcAft>
                <a:spcPts val="720"/>
              </a:spcAft>
            </a:pPr>
            <a:r>
              <a:rPr lang="en-US" sz="2000" b="1" dirty="0">
                <a:solidFill>
                  <a:schemeClr val="bg1"/>
                </a:solidFill>
              </a:rPr>
              <a:t> Example</a:t>
            </a:r>
            <a:r>
              <a:rPr lang="en-US" sz="2000" dirty="0">
                <a:solidFill>
                  <a:schemeClr val="bg1"/>
                </a:solidFill>
              </a:rPr>
              <a:t>: Analysis performed on “feminist movement” in a case study taken from twitter dataset can be used to understand the extent of debatability of the topic and plan news programs and panels accordingly. </a:t>
            </a:r>
            <a:endParaRPr lang="en-IN" sz="2400" b="1" dirty="0">
              <a:solidFill>
                <a:schemeClr val="bg1"/>
              </a:solidFill>
              <a:latin typeface="Times New Roman" panose="02020603050405020304" pitchFamily="18" charset="0"/>
            </a:endParaRPr>
          </a:p>
        </p:txBody>
      </p:sp>
      <p:sp>
        <p:nvSpPr>
          <p:cNvPr id="3" name="Rectangle 2">
            <a:extLst>
              <a:ext uri="{FF2B5EF4-FFF2-40B4-BE49-F238E27FC236}">
                <a16:creationId xmlns:a16="http://schemas.microsoft.com/office/drawing/2014/main" id="{93B5DC64-11BD-4AC5-B6AA-52F8E2DB2B96}"/>
              </a:ext>
            </a:extLst>
          </p:cNvPr>
          <p:cNvSpPr/>
          <p:nvPr/>
        </p:nvSpPr>
        <p:spPr>
          <a:xfrm>
            <a:off x="4291660" y="760972"/>
            <a:ext cx="3608680"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Conclusion</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84835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893F0-9CBF-44B8-8B2E-60013B6E17A3}"/>
              </a:ext>
            </a:extLst>
          </p:cNvPr>
          <p:cNvSpPr/>
          <p:nvPr/>
        </p:nvSpPr>
        <p:spPr>
          <a:xfrm>
            <a:off x="3791523" y="395585"/>
            <a:ext cx="4608954"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Future Scope</a:t>
            </a:r>
          </a:p>
          <a:p>
            <a:pPr algn="ctr"/>
            <a:endParaRPr lang="en-US" sz="5400" b="1" cap="none" spc="0" dirty="0">
              <a:ln/>
              <a:solidFill>
                <a:schemeClr val="accent4"/>
              </a:solidFill>
              <a:effectLst/>
            </a:endParaRPr>
          </a:p>
        </p:txBody>
      </p:sp>
      <p:sp>
        <p:nvSpPr>
          <p:cNvPr id="4" name="TextBox 3">
            <a:extLst>
              <a:ext uri="{FF2B5EF4-FFF2-40B4-BE49-F238E27FC236}">
                <a16:creationId xmlns:a16="http://schemas.microsoft.com/office/drawing/2014/main" id="{5A136811-EE02-4A8B-BC15-65C2D796AE47}"/>
              </a:ext>
            </a:extLst>
          </p:cNvPr>
          <p:cNvSpPr txBox="1"/>
          <p:nvPr/>
        </p:nvSpPr>
        <p:spPr>
          <a:xfrm>
            <a:off x="676275" y="1474896"/>
            <a:ext cx="10839449" cy="2535566"/>
          </a:xfrm>
          <a:prstGeom prst="rect">
            <a:avLst/>
          </a:prstGeom>
          <a:noFill/>
        </p:spPr>
        <p:txBody>
          <a:bodyPr wrap="square">
            <a:spAutoFit/>
          </a:bodyPr>
          <a:lstStyle/>
          <a:p>
            <a:pPr marL="6350" indent="-6350" algn="just">
              <a:lnSpc>
                <a:spcPct val="150000"/>
              </a:lnSpc>
              <a:spcAft>
                <a:spcPts val="1090"/>
              </a:spcAft>
            </a:pPr>
            <a:r>
              <a:rPr lang="en-IN" sz="1800" dirty="0">
                <a:solidFill>
                  <a:schemeClr val="bg1"/>
                </a:solidFill>
                <a:effectLst/>
                <a:latin typeface="Times New Roman" panose="02020603050405020304" pitchFamily="18" charset="0"/>
                <a:ea typeface="Times New Roman" panose="02020603050405020304" pitchFamily="18" charset="0"/>
              </a:rPr>
              <a:t>Future opinion-mining systems need broader and deeper common- and common-sense knowledge bases. This will lead to a better understanding of natural language opinions and will more efficiently bridge the gap between multimodal information and machine processable data. Blending scientific theories of emotion with the practical engineering goals of analysing sentiments in natural language text will lead to more bio-inspired approaches to the design of intelligent opinion-mining systems capable of handling semantic knowledge, making analogies, learning new affective knowledge, and detecting, perceiving, and “feeling” emotions.</a:t>
            </a:r>
          </a:p>
        </p:txBody>
      </p:sp>
      <p:pic>
        <p:nvPicPr>
          <p:cNvPr id="3074" name="Picture 2" descr="Sentiment Analysis 101: How Sprout Built a Hybrid Model">
            <a:extLst>
              <a:ext uri="{FF2B5EF4-FFF2-40B4-BE49-F238E27FC236}">
                <a16:creationId xmlns:a16="http://schemas.microsoft.com/office/drawing/2014/main" id="{2E44B7D0-A0B0-4982-BCF4-3CF030537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6" y="4153518"/>
            <a:ext cx="4376739" cy="245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96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D8C987-BE91-4261-AF2E-E4342C2605B8}"/>
              </a:ext>
            </a:extLst>
          </p:cNvPr>
          <p:cNvSpPr/>
          <p:nvPr/>
        </p:nvSpPr>
        <p:spPr>
          <a:xfrm>
            <a:off x="1196863" y="501602"/>
            <a:ext cx="10414111" cy="4405886"/>
          </a:xfrm>
          <a:prstGeom prst="rect">
            <a:avLst/>
          </a:prstGeom>
        </p:spPr>
        <p:txBody>
          <a:bodyPr wrap="square">
            <a:spAutoFit/>
          </a:bodyPr>
          <a:lstStyle/>
          <a:p>
            <a:pPr marL="6350" indent="-6350">
              <a:lnSpc>
                <a:spcPct val="107000"/>
              </a:lnSpc>
            </a:pPr>
            <a:r>
              <a:rPr lang="en-IN" sz="2400" b="1" dirty="0">
                <a:solidFill>
                  <a:schemeClr val="bg1"/>
                </a:solidFill>
                <a:latin typeface="Times New Roman" panose="02020603050405020304" pitchFamily="18" charset="0"/>
                <a:ea typeface="Times New Roman" panose="02020603050405020304" pitchFamily="18" charset="0"/>
              </a:rPr>
              <a:t>                                                      BIBLIOGRAPHY</a:t>
            </a:r>
            <a:r>
              <a:rPr lang="en-IN" sz="2000" b="1" dirty="0">
                <a:solidFill>
                  <a:srgbClr val="000000"/>
                </a:solidFill>
                <a:latin typeface="Times New Roman" panose="02020603050405020304" pitchFamily="18" charset="0"/>
                <a:ea typeface="Times New Roman" panose="02020603050405020304" pitchFamily="18" charset="0"/>
              </a:rPr>
              <a:t> </a:t>
            </a:r>
            <a:endParaRPr lang="en-IN" dirty="0">
              <a:solidFill>
                <a:srgbClr val="000000"/>
              </a:solidFill>
              <a:latin typeface="Times New Roman" panose="02020603050405020304" pitchFamily="18" charset="0"/>
              <a:ea typeface="Times New Roman" panose="02020603050405020304" pitchFamily="18" charset="0"/>
            </a:endParaRPr>
          </a:p>
          <a:p>
            <a:pPr marL="6350" indent="-6350">
              <a:lnSpc>
                <a:spcPct val="107000"/>
              </a:lnSpc>
            </a:pPr>
            <a:endParaRPr lang="en-IN" sz="2000" b="1" dirty="0">
              <a:solidFill>
                <a:srgbClr val="000000"/>
              </a:solidFill>
              <a:latin typeface="Times New Roman" panose="02020603050405020304" pitchFamily="18" charset="0"/>
              <a:ea typeface="Times New Roman" panose="02020603050405020304" pitchFamily="18" charset="0"/>
            </a:endParaRPr>
          </a:p>
          <a:p>
            <a:pPr marL="6350" indent="-6350">
              <a:lnSpc>
                <a:spcPct val="107000"/>
              </a:lnSpc>
            </a:pPr>
            <a:endParaRPr lang="en-IN" sz="2000" b="1" dirty="0">
              <a:solidFill>
                <a:schemeClr val="bg1"/>
              </a:solidFill>
              <a:latin typeface="Times New Roman" panose="02020603050405020304" pitchFamily="18" charset="0"/>
              <a:ea typeface="Times New Roman" panose="02020603050405020304" pitchFamily="18" charset="0"/>
            </a:endParaRPr>
          </a:p>
          <a:p>
            <a:pPr marL="6350" indent="-6350">
              <a:lnSpc>
                <a:spcPct val="107000"/>
              </a:lnSpc>
            </a:pPr>
            <a:r>
              <a:rPr lang="en-IN" sz="2000" b="1" dirty="0">
                <a:solidFill>
                  <a:schemeClr val="bg1"/>
                </a:solidFill>
                <a:latin typeface="Times New Roman" panose="02020603050405020304" pitchFamily="18" charset="0"/>
                <a:ea typeface="Times New Roman" panose="02020603050405020304" pitchFamily="18" charset="0"/>
              </a:rPr>
              <a:t>References:</a:t>
            </a:r>
            <a:r>
              <a:rPr lang="en-IN" sz="2000" b="1" dirty="0">
                <a:solidFill>
                  <a:srgbClr val="000000"/>
                </a:solidFill>
                <a:latin typeface="Times New Roman" panose="02020603050405020304" pitchFamily="18" charset="0"/>
                <a:ea typeface="Times New Roman" panose="02020603050405020304" pitchFamily="18" charset="0"/>
              </a:rPr>
              <a:t> </a:t>
            </a:r>
          </a:p>
          <a:p>
            <a:pPr marL="285750" indent="-285750">
              <a:lnSpc>
                <a:spcPct val="107000"/>
              </a:lnSpc>
              <a:buFont typeface="Arial" panose="020B0604020202020204" pitchFamily="34" charset="0"/>
              <a:buChar char="•"/>
            </a:pPr>
            <a:endParaRPr lang="en-IN" dirty="0">
              <a:solidFill>
                <a:schemeClr val="bg1"/>
              </a:solidFill>
              <a:latin typeface="Times New Roman" panose="02020603050405020304" pitchFamily="18" charset="0"/>
              <a:ea typeface="Times New Roman" panose="02020603050405020304" pitchFamily="18" charset="0"/>
            </a:endParaRPr>
          </a:p>
          <a:p>
            <a:pPr marL="285750" lvl="0" indent="-285750" algn="just" fontAlgn="base">
              <a:lnSpc>
                <a:spcPct val="107000"/>
              </a:lnSpc>
              <a:spcAft>
                <a:spcPts val="400"/>
              </a:spcAft>
              <a:buClr>
                <a:schemeClr val="bg1"/>
              </a:buClr>
              <a:buSzPts val="1400"/>
              <a:buFont typeface="Arial" panose="020B0604020202020204" pitchFamily="34" charset="0"/>
              <a:buChar char="•"/>
            </a:pPr>
            <a:r>
              <a:rPr lang="en-IN" dirty="0" err="1">
                <a:hlinkClick r:id="rId2"/>
              </a:rPr>
              <a:t>Couresea</a:t>
            </a:r>
            <a:r>
              <a:rPr lang="en-IN" dirty="0">
                <a:hlinkClick r:id="rId2"/>
              </a:rPr>
              <a:t> Project on sentimental analysis using ML</a:t>
            </a:r>
          </a:p>
          <a:p>
            <a:pPr marL="285750" lvl="0" indent="-285750" algn="just" fontAlgn="base">
              <a:lnSpc>
                <a:spcPct val="107000"/>
              </a:lnSpc>
              <a:spcAft>
                <a:spcPts val="400"/>
              </a:spcAft>
              <a:buClr>
                <a:schemeClr val="bg1"/>
              </a:buClr>
              <a:buSzPts val="1400"/>
              <a:buFont typeface="Arial" panose="020B0604020202020204" pitchFamily="34" charset="0"/>
              <a:buChar char="•"/>
            </a:pPr>
            <a:r>
              <a:rPr lang="en-IN" dirty="0">
                <a:hlinkClick r:id="rId2"/>
              </a:rPr>
              <a:t>https://scikit-learn.org/stable/modules/generated/sklearn.linear_model.LogisticRegression.html </a:t>
            </a:r>
            <a:r>
              <a:rPr lang="en-IN" dirty="0">
                <a:hlinkClick r:id="rId3"/>
              </a:rPr>
              <a:t>https://en.wikipedia.org/wiki/Tf%E2%80%93idf#:~:text=In%20information%20retrieval%2C%20tf%E2%80%93idf,in%20a%20collection%20or%20corpus. </a:t>
            </a:r>
            <a:r>
              <a:rPr lang="en-IN" dirty="0">
                <a:hlinkClick r:id="rId4"/>
              </a:rPr>
              <a:t>https://towardsdatascience.com/social-media-sentiment-analysis-49b395771197</a:t>
            </a:r>
            <a:r>
              <a:rPr lang="en-IN" sz="2000" dirty="0">
                <a:solidFill>
                  <a:schemeClr val="bg1"/>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a:p>
            <a:pPr marL="285750" lvl="0" indent="-285750" algn="just" fontAlgn="base">
              <a:lnSpc>
                <a:spcPct val="107000"/>
              </a:lnSpc>
              <a:spcAft>
                <a:spcPts val="400"/>
              </a:spcAft>
              <a:buClr>
                <a:schemeClr val="bg1"/>
              </a:buClr>
              <a:buSzPts val="1400"/>
              <a:buFont typeface="Arial" panose="020B0604020202020204" pitchFamily="34" charset="0"/>
              <a:buChar char="•"/>
            </a:pPr>
            <a:r>
              <a:rPr lang="en-IN" sz="2000" dirty="0">
                <a:hlinkClick r:id="rId3"/>
              </a:rPr>
              <a:t>https://en.wikipedia.org/wiki/Tf%E2%80%93idf#:~:text=In%20information%20retrieval%2C%20tf%E2%80%93idf,in%20a%20collection%20or%20corpus.</a:t>
            </a:r>
            <a:endParaRPr lang="en-IN" sz="2000" dirty="0"/>
          </a:p>
          <a:p>
            <a:pPr marL="285750" lvl="0" indent="-285750" algn="just" fontAlgn="base">
              <a:lnSpc>
                <a:spcPct val="107000"/>
              </a:lnSpc>
              <a:spcAft>
                <a:spcPts val="400"/>
              </a:spcAft>
              <a:buClr>
                <a:schemeClr val="bg1"/>
              </a:buClr>
              <a:buSzPts val="1400"/>
              <a:buFont typeface="Arial" panose="020B0604020202020204" pitchFamily="34" charset="0"/>
              <a:buChar char="•"/>
            </a:pPr>
            <a:r>
              <a:rPr lang="en-IN" sz="2000" dirty="0">
                <a:hlinkClick r:id="rId4"/>
              </a:rPr>
              <a:t>https://towardsdatascience.com/social-media-sentiment-analysis-49b395771197</a:t>
            </a:r>
            <a:endParaRPr lang="en-IN" sz="2000" dirty="0">
              <a:solidFill>
                <a:schemeClr val="bg1"/>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8935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1030440" y="363965"/>
            <a:ext cx="10131120" cy="1057680"/>
          </a:xfrm>
          <a:prstGeom prst="rect">
            <a:avLst/>
          </a:prstGeom>
          <a:noFill/>
          <a:ln>
            <a:noFill/>
          </a:ln>
        </p:spPr>
        <p:txBody>
          <a:bodyPr anchor="ctr">
            <a:noAutofit/>
          </a:bodyPr>
          <a:lstStyle/>
          <a:p>
            <a:pPr algn="ctr">
              <a:lnSpc>
                <a:spcPct val="100000"/>
              </a:lnSpc>
            </a:pPr>
            <a:r>
              <a:rPr lang="en-US" sz="2800" b="0" strike="noStrike" cap="all" spc="-1" dirty="0">
                <a:solidFill>
                  <a:srgbClr val="FFFFFF"/>
                </a:solidFill>
                <a:latin typeface="Times New Roman" panose="02020603050405020304" pitchFamily="18" charset="0"/>
                <a:cs typeface="Times New Roman" panose="02020603050405020304" pitchFamily="18" charset="0"/>
              </a:rPr>
              <a:t>requirements</a:t>
            </a:r>
            <a:endParaRPr lang="en-US" sz="2800" b="0" strike="noStrike" spc="-1" dirty="0">
              <a:solidFill>
                <a:srgbClr val="FFFFFF"/>
              </a:solidFill>
              <a:latin typeface="Times New Roman" panose="02020603050405020304" pitchFamily="18" charset="0"/>
              <a:cs typeface="Times New Roman" panose="02020603050405020304" pitchFamily="18" charset="0"/>
            </a:endParaRPr>
          </a:p>
        </p:txBody>
      </p:sp>
      <p:sp>
        <p:nvSpPr>
          <p:cNvPr id="182" name="CustomShape 2"/>
          <p:cNvSpPr/>
          <p:nvPr/>
        </p:nvSpPr>
        <p:spPr>
          <a:xfrm>
            <a:off x="1030440" y="1170955"/>
            <a:ext cx="10131120" cy="563085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100000"/>
              </a:lnSpc>
            </a:pPr>
            <a:r>
              <a:rPr lang="en-IN" sz="2000" b="0" strike="noStrike" spc="-1" dirty="0">
                <a:solidFill>
                  <a:schemeClr val="bg1"/>
                </a:solidFill>
                <a:latin typeface="Times New Roman" panose="02020603050405020304" pitchFamily="18" charset="0"/>
                <a:cs typeface="Times New Roman" panose="02020603050405020304" pitchFamily="18" charset="0"/>
              </a:rPr>
              <a:t>System Requirements:</a:t>
            </a:r>
          </a:p>
          <a:p>
            <a:pPr algn="just">
              <a:lnSpc>
                <a:spcPct val="100000"/>
              </a:lnSpc>
            </a:pPr>
            <a:endParaRPr lang="en-IN" sz="2000" b="0" strike="noStrike" spc="-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spc="-1" dirty="0" err="1">
                <a:solidFill>
                  <a:schemeClr val="bg1"/>
                </a:solidFill>
                <a:latin typeface="Times New Roman" panose="02020603050405020304" pitchFamily="18" charset="0"/>
                <a:cs typeface="Times New Roman" panose="02020603050405020304" pitchFamily="18" charset="0"/>
              </a:rPr>
              <a:t>Jupyter</a:t>
            </a:r>
            <a:r>
              <a:rPr lang="en-IN" sz="2000" spc="-1" dirty="0">
                <a:solidFill>
                  <a:schemeClr val="bg1"/>
                </a:solidFill>
                <a:latin typeface="Times New Roman" panose="02020603050405020304" pitchFamily="18" charset="0"/>
                <a:cs typeface="Times New Roman" panose="02020603050405020304" pitchFamily="18" charset="0"/>
              </a:rPr>
              <a:t> Notebook</a:t>
            </a:r>
          </a:p>
          <a:p>
            <a:pPr marL="342900" indent="-342900" algn="just">
              <a:buFont typeface="Arial" panose="020B0604020202020204" pitchFamily="34" charset="0"/>
              <a:buChar char="•"/>
            </a:pPr>
            <a:r>
              <a:rPr lang="en-IN" sz="2000" spc="-1" dirty="0">
                <a:solidFill>
                  <a:schemeClr val="bg1"/>
                </a:solidFill>
                <a:latin typeface="Times New Roman" panose="02020603050405020304" pitchFamily="18" charset="0"/>
                <a:cs typeface="Times New Roman" panose="02020603050405020304" pitchFamily="18" charset="0"/>
              </a:rPr>
              <a:t>Sample dataset (IMDB reviews)</a:t>
            </a:r>
          </a:p>
          <a:p>
            <a:pPr marL="342900" indent="-342900" algn="just">
              <a:lnSpc>
                <a:spcPct val="100000"/>
              </a:lnSpc>
              <a:buFont typeface="Arial" panose="020B0604020202020204" pitchFamily="34" charset="0"/>
              <a:buChar char="•"/>
            </a:pPr>
            <a:endParaRPr lang="en-IN" sz="2000" b="0" strike="noStrike" spc="-1" dirty="0">
              <a:solidFill>
                <a:schemeClr val="bg1"/>
              </a:solidFill>
              <a:latin typeface="Times New Roman" panose="02020603050405020304" pitchFamily="18" charset="0"/>
              <a:cs typeface="Times New Roman" panose="02020603050405020304" pitchFamily="18" charset="0"/>
            </a:endParaRPr>
          </a:p>
          <a:p>
            <a:pPr algn="just">
              <a:lnSpc>
                <a:spcPct val="100000"/>
              </a:lnSpc>
            </a:pPr>
            <a:endParaRPr lang="en-IN" sz="2000" spc="-1" dirty="0">
              <a:solidFill>
                <a:schemeClr val="bg1"/>
              </a:solidFill>
              <a:latin typeface="Times New Roman" panose="02020603050405020304" pitchFamily="18" charset="0"/>
              <a:cs typeface="Times New Roman" panose="02020603050405020304" pitchFamily="18" charset="0"/>
            </a:endParaRPr>
          </a:p>
          <a:p>
            <a:pPr>
              <a:lnSpc>
                <a:spcPct val="100000"/>
              </a:lnSpc>
            </a:pPr>
            <a:r>
              <a:rPr lang="en-IN" sz="2000" dirty="0">
                <a:solidFill>
                  <a:schemeClr val="bg1"/>
                </a:solidFill>
                <a:latin typeface="Times New Roman" panose="02020603050405020304" pitchFamily="18" charset="0"/>
                <a:cs typeface="Times New Roman" panose="02020603050405020304" pitchFamily="18" charset="0"/>
              </a:rPr>
              <a:t>Python API’s &amp; Libraries required</a:t>
            </a:r>
          </a:p>
          <a:p>
            <a:pPr>
              <a:lnSpc>
                <a:spcPct val="100000"/>
              </a:lnSpc>
            </a:pPr>
            <a:r>
              <a:rPr lang="en-IN" sz="2000" dirty="0">
                <a:solidFill>
                  <a:schemeClr val="bg1"/>
                </a:solidFill>
                <a:latin typeface="Times New Roman" panose="02020603050405020304" pitchFamily="18" charset="0"/>
                <a:cs typeface="Times New Roman" panose="02020603050405020304" pitchFamily="18" charset="0"/>
              </a:rPr>
              <a:t> </a:t>
            </a:r>
          </a:p>
          <a:p>
            <a:pPr marL="285750" indent="-285750">
              <a:lnSpc>
                <a:spcPct val="10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Pandas</a:t>
            </a:r>
          </a:p>
          <a:p>
            <a:pPr marL="285750" indent="-285750">
              <a:lnSpc>
                <a:spcPct val="10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Matplotlib</a:t>
            </a:r>
          </a:p>
          <a:p>
            <a:pPr marL="285750" indent="-285750">
              <a:lnSpc>
                <a:spcPct val="10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NumPy</a:t>
            </a:r>
          </a:p>
          <a:p>
            <a:pPr marL="285750" indent="-285750">
              <a:lnSpc>
                <a:spcPct val="10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Seaborn</a:t>
            </a:r>
          </a:p>
          <a:p>
            <a:pPr marL="285750" indent="-285750">
              <a:lnSpc>
                <a:spcPct val="10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Re</a:t>
            </a:r>
          </a:p>
          <a:p>
            <a:pPr marL="285750" indent="-285750">
              <a:lnSpc>
                <a:spcPct val="100000"/>
              </a:lnSpc>
              <a:buFont typeface="Arial" panose="020B0604020202020204" pitchFamily="34" charset="0"/>
              <a:buChar char="•"/>
            </a:pPr>
            <a:r>
              <a:rPr lang="en-IN" sz="2000" dirty="0" err="1">
                <a:solidFill>
                  <a:schemeClr val="bg1"/>
                </a:solidFill>
                <a:latin typeface="Times New Roman" panose="02020603050405020304" pitchFamily="18" charset="0"/>
                <a:cs typeface="Times New Roman" panose="02020603050405020304" pitchFamily="18" charset="0"/>
              </a:rPr>
              <a:t>nltk</a:t>
            </a: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lnSpc>
                <a:spcPct val="10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Pickle</a:t>
            </a:r>
          </a:p>
          <a:p>
            <a:pPr>
              <a:lnSpc>
                <a:spcPct val="100000"/>
              </a:lnSpc>
            </a:pPr>
            <a:endParaRPr lang="en-IN" sz="2000" dirty="0">
              <a:solidFill>
                <a:schemeClr val="bg1"/>
              </a:solidFill>
              <a:latin typeface="Times New Roman" panose="02020603050405020304" pitchFamily="18" charset="0"/>
              <a:cs typeface="Times New Roman" panose="02020603050405020304" pitchFamily="18" charset="0"/>
            </a:endParaRPr>
          </a:p>
          <a:p>
            <a:pPr algn="just">
              <a:lnSpc>
                <a:spcPct val="100000"/>
              </a:lnSpc>
            </a:pPr>
            <a:endParaRPr lang="en-IN" sz="2000" spc="-1" dirty="0">
              <a:solidFill>
                <a:schemeClr val="bg1"/>
              </a:solidFill>
              <a:latin typeface="Times New Roman" panose="02020603050405020304" pitchFamily="18" charset="0"/>
              <a:cs typeface="Times New Roman" panose="02020603050405020304" pitchFamily="18" charset="0"/>
            </a:endParaRPr>
          </a:p>
          <a:p>
            <a:pPr marL="342900" indent="-342900">
              <a:lnSpc>
                <a:spcPct val="100000"/>
              </a:lnSpc>
              <a:buFont typeface="Arial" panose="020B0604020202020204" pitchFamily="34" charset="0"/>
              <a:buChar char="•"/>
            </a:pPr>
            <a:endParaRPr lang="en-IN" sz="2000" b="0" strike="noStrike" spc="-1"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Twitter Sentiment Analysis. Understanding the sentiments of people… | by  Anand Kumar | Analytics Vidhya | Medium">
            <a:extLst>
              <a:ext uri="{FF2B5EF4-FFF2-40B4-BE49-F238E27FC236}">
                <a16:creationId xmlns:a16="http://schemas.microsoft.com/office/drawing/2014/main" id="{D8B30BF1-43DA-4D71-8609-3F14D1A22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150" y="2981325"/>
            <a:ext cx="6677025" cy="3261470"/>
          </a:xfrm>
          <a:prstGeom prst="rect">
            <a:avLst/>
          </a:prstGeom>
          <a:noFill/>
          <a:effectLst>
            <a:outerShdw dist="50800" dir="54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50E65B62-EF70-4364-BD83-CF5E528F8038}"/>
              </a:ext>
            </a:extLst>
          </p:cNvPr>
          <p:cNvSpPr txBox="1"/>
          <p:nvPr/>
        </p:nvSpPr>
        <p:spPr>
          <a:xfrm>
            <a:off x="1030439" y="-141402"/>
            <a:ext cx="10131120" cy="1504953"/>
          </a:xfrm>
          <a:prstGeom prst="rect">
            <a:avLst/>
          </a:prstGeom>
          <a:noFill/>
          <a:ln>
            <a:noFill/>
          </a:ln>
        </p:spPr>
        <p:txBody>
          <a:bodyPr anchor="ctr">
            <a:normAutofit/>
          </a:bodyPr>
          <a:lstStyle/>
          <a:p>
            <a:pPr algn="ctr">
              <a:lnSpc>
                <a:spcPct val="100000"/>
              </a:lnSpc>
            </a:pPr>
            <a:r>
              <a:rPr lang="en-US" sz="2800" b="0" strike="noStrike" cap="all" spc="-1" dirty="0">
                <a:solidFill>
                  <a:srgbClr val="FFFFFF"/>
                </a:solidFill>
                <a:latin typeface="Times New Roman" panose="02020603050405020304" pitchFamily="18" charset="0"/>
                <a:cs typeface="Times New Roman" panose="02020603050405020304" pitchFamily="18" charset="0"/>
              </a:rPr>
              <a:t>INTRODUCTION</a:t>
            </a:r>
            <a:endParaRPr lang="en-US" sz="2800" b="0" strike="noStrike" spc="-1" dirty="0">
              <a:solidFill>
                <a:srgbClr val="FFFFFF"/>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A5BD8F6-D74A-47D3-BD62-089600AB86EC}"/>
              </a:ext>
            </a:extLst>
          </p:cNvPr>
          <p:cNvSpPr/>
          <p:nvPr/>
        </p:nvSpPr>
        <p:spPr>
          <a:xfrm>
            <a:off x="901959" y="1009608"/>
            <a:ext cx="10602686" cy="707886"/>
          </a:xfrm>
          <a:prstGeom prst="rect">
            <a:avLst/>
          </a:prstGeom>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Machine learning is an application of artificial intelligence (AI) that provides systems the ability to automatically learn and improve from experience without being explicitly programmed.</a:t>
            </a:r>
            <a:endParaRPr lang="en-IN" sz="2000" dirty="0"/>
          </a:p>
        </p:txBody>
      </p:sp>
      <p:sp>
        <p:nvSpPr>
          <p:cNvPr id="5" name="Subtitle 4">
            <a:extLst>
              <a:ext uri="{FF2B5EF4-FFF2-40B4-BE49-F238E27FC236}">
                <a16:creationId xmlns:a16="http://schemas.microsoft.com/office/drawing/2014/main" id="{45729939-4885-47D1-8F74-DB02694B00C1}"/>
              </a:ext>
            </a:extLst>
          </p:cNvPr>
          <p:cNvSpPr>
            <a:spLocks noGrp="1"/>
          </p:cNvSpPr>
          <p:nvPr>
            <p:ph type="subTitle"/>
          </p:nvPr>
        </p:nvSpPr>
        <p:spPr>
          <a:xfrm>
            <a:off x="1030439" y="1717494"/>
            <a:ext cx="9644743" cy="5289782"/>
          </a:xfrm>
        </p:spPr>
        <p:txBody>
          <a:bodyPr/>
          <a:lstStyle/>
          <a:p>
            <a:r>
              <a:rPr lang="en-US" sz="2000" dirty="0">
                <a:solidFill>
                  <a:schemeClr val="bg1"/>
                </a:solidFill>
                <a:latin typeface="Times New Roman" panose="02020603050405020304" pitchFamily="18" charset="0"/>
                <a:cs typeface="Times New Roman" panose="02020603050405020304" pitchFamily="18" charset="0"/>
              </a:rPr>
              <a:t>Types of learning:</a:t>
            </a:r>
          </a:p>
          <a:p>
            <a:pPr marL="0" indent="0">
              <a:buNone/>
            </a:pPr>
            <a:r>
              <a:rPr lang="en-US" sz="2000" dirty="0">
                <a:solidFill>
                  <a:schemeClr val="bg1"/>
                </a:solidFill>
                <a:latin typeface="Times New Roman" panose="02020603050405020304" pitchFamily="18" charset="0"/>
                <a:cs typeface="Times New Roman" panose="02020603050405020304" pitchFamily="18" charset="0"/>
              </a:rPr>
              <a:t>	1.Supervised</a:t>
            </a:r>
          </a:p>
          <a:p>
            <a:pPr marL="0" indent="0">
              <a:buNone/>
            </a:pPr>
            <a:r>
              <a:rPr lang="en-US" sz="2000" dirty="0">
                <a:solidFill>
                  <a:schemeClr val="bg1"/>
                </a:solidFill>
                <a:latin typeface="Times New Roman" panose="02020603050405020304" pitchFamily="18" charset="0"/>
                <a:cs typeface="Times New Roman" panose="02020603050405020304" pitchFamily="18" charset="0"/>
              </a:rPr>
              <a:t>           	2.Unsupervised</a:t>
            </a:r>
          </a:p>
          <a:p>
            <a:r>
              <a:rPr lang="en-US" sz="2000" dirty="0">
                <a:solidFill>
                  <a:schemeClr val="bg1"/>
                </a:solidFill>
                <a:latin typeface="Times New Roman" panose="02020603050405020304" pitchFamily="18" charset="0"/>
                <a:cs typeface="Times New Roman" panose="02020603050405020304" pitchFamily="18" charset="0"/>
              </a:rPr>
              <a:t>Types of supervised-learning:</a:t>
            </a:r>
          </a:p>
          <a:p>
            <a:pPr marL="0" indent="0">
              <a:buNone/>
            </a:pPr>
            <a:r>
              <a:rPr lang="en-US" sz="2000" dirty="0">
                <a:solidFill>
                  <a:schemeClr val="bg1"/>
                </a:solidFill>
                <a:latin typeface="Times New Roman" panose="02020603050405020304" pitchFamily="18" charset="0"/>
                <a:cs typeface="Times New Roman" panose="02020603050405020304" pitchFamily="18" charset="0"/>
              </a:rPr>
              <a:t>	1.Classification(defined labels)</a:t>
            </a:r>
          </a:p>
          <a:p>
            <a:pPr marL="0" indent="0">
              <a:buNone/>
            </a:pPr>
            <a:r>
              <a:rPr lang="en-US" sz="2000" dirty="0">
                <a:solidFill>
                  <a:schemeClr val="bg1"/>
                </a:solidFill>
                <a:latin typeface="Times New Roman" panose="02020603050405020304" pitchFamily="18" charset="0"/>
                <a:cs typeface="Times New Roman" panose="02020603050405020304" pitchFamily="18" charset="0"/>
              </a:rPr>
              <a:t>	2.Regression(no defined labels)</a:t>
            </a:r>
          </a:p>
          <a:p>
            <a:r>
              <a:rPr lang="en-US" sz="2000" dirty="0">
                <a:solidFill>
                  <a:schemeClr val="bg1"/>
                </a:solidFill>
                <a:latin typeface="Times New Roman" panose="02020603050405020304" pitchFamily="18" charset="0"/>
                <a:cs typeface="Times New Roman" panose="02020603050405020304" pitchFamily="18" charset="0"/>
              </a:rPr>
              <a:t>Examples of Supervised-learning algorithms:</a:t>
            </a:r>
          </a:p>
          <a:p>
            <a:pPr marL="0" indent="0">
              <a:buNone/>
            </a:pPr>
            <a:r>
              <a:rPr lang="en-US" sz="2000" dirty="0">
                <a:solidFill>
                  <a:schemeClr val="bg1"/>
                </a:solidFill>
                <a:latin typeface="Times New Roman" panose="02020603050405020304" pitchFamily="18" charset="0"/>
                <a:cs typeface="Times New Roman" panose="02020603050405020304" pitchFamily="18" charset="0"/>
              </a:rPr>
              <a:t>	1.KNN</a:t>
            </a:r>
          </a:p>
          <a:p>
            <a:pPr marL="0" indent="0">
              <a:buNone/>
            </a:pPr>
            <a:r>
              <a:rPr lang="en-US" sz="2000" dirty="0">
                <a:solidFill>
                  <a:schemeClr val="bg1"/>
                </a:solidFill>
                <a:latin typeface="Times New Roman" panose="02020603050405020304" pitchFamily="18" charset="0"/>
                <a:cs typeface="Times New Roman" panose="02020603050405020304" pitchFamily="18" charset="0"/>
              </a:rPr>
              <a:t>	2.Guassian Naïve-Bayes</a:t>
            </a:r>
          </a:p>
          <a:p>
            <a:pPr marL="0" indent="0">
              <a:buNone/>
            </a:pPr>
            <a:r>
              <a:rPr lang="en-US" sz="2000" dirty="0">
                <a:solidFill>
                  <a:schemeClr val="bg1"/>
                </a:solidFill>
                <a:latin typeface="Times New Roman" panose="02020603050405020304" pitchFamily="18" charset="0"/>
                <a:cs typeface="Times New Roman" panose="02020603050405020304" pitchFamily="18" charset="0"/>
              </a:rPr>
              <a:t>	3.Decision Trees</a:t>
            </a:r>
          </a:p>
          <a:p>
            <a:pPr marL="0" indent="0">
              <a:buNone/>
            </a:pPr>
            <a:r>
              <a:rPr lang="en-US" sz="2000" dirty="0">
                <a:solidFill>
                  <a:schemeClr val="bg1"/>
                </a:solidFill>
                <a:latin typeface="Times New Roman" panose="02020603050405020304" pitchFamily="18" charset="0"/>
                <a:cs typeface="Times New Roman" panose="02020603050405020304" pitchFamily="18" charset="0"/>
              </a:rPr>
              <a:t>	4.Support Vector Machine(SVM)</a:t>
            </a:r>
          </a:p>
          <a:p>
            <a:pPr marL="0" indent="0">
              <a:buNone/>
            </a:pPr>
            <a:r>
              <a:rPr lang="en-US" sz="2000" dirty="0">
                <a:solidFill>
                  <a:schemeClr val="bg1"/>
                </a:solidFill>
                <a:latin typeface="Times New Roman" panose="02020603050405020304" pitchFamily="18" charset="0"/>
                <a:cs typeface="Times New Roman" panose="02020603050405020304" pitchFamily="18" charset="0"/>
              </a:rPr>
              <a:t>	5.Random Forest</a:t>
            </a:r>
          </a:p>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An Introduction to Machine Learning | by Anmol Behl | Becoming Human:  Artificial Intelligence Magazine">
            <a:extLst>
              <a:ext uri="{FF2B5EF4-FFF2-40B4-BE49-F238E27FC236}">
                <a16:creationId xmlns:a16="http://schemas.microsoft.com/office/drawing/2014/main" id="{9E9845E1-24AE-407C-B0E1-8D5993F0A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002" y="2868504"/>
            <a:ext cx="5387534"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29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3F17624-4FB2-4189-BEB7-95EE032A37BE}"/>
              </a:ext>
            </a:extLst>
          </p:cNvPr>
          <p:cNvSpPr>
            <a:spLocks noGrp="1"/>
          </p:cNvSpPr>
          <p:nvPr>
            <p:ph type="subTitle"/>
          </p:nvPr>
        </p:nvSpPr>
        <p:spPr>
          <a:xfrm>
            <a:off x="1152812" y="1278294"/>
            <a:ext cx="9886376" cy="6494106"/>
          </a:xfrm>
        </p:spPr>
        <p:txBody>
          <a:bodyPr/>
          <a:lstStyle/>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a:p>
            <a:pPr marL="0" indent="0">
              <a:buNone/>
            </a:pPr>
            <a:r>
              <a:rPr lang="en-IN" sz="1800" dirty="0">
                <a:solidFill>
                  <a:schemeClr val="bg1"/>
                </a:solidFill>
                <a:latin typeface="Times New Roman" panose="02020603050405020304" pitchFamily="18" charset="0"/>
                <a:cs typeface="Times New Roman" panose="02020603050405020304" pitchFamily="18" charset="0"/>
              </a:rPr>
              <a:t>       </a:t>
            </a:r>
            <a:endParaRPr lang="en-IN" sz="1800" dirty="0">
              <a:solidFill>
                <a:schemeClr val="bg1"/>
              </a:solidFill>
            </a:endParaRPr>
          </a:p>
        </p:txBody>
      </p:sp>
      <p:sp>
        <p:nvSpPr>
          <p:cNvPr id="5" name="Rectangle 4">
            <a:extLst>
              <a:ext uri="{FF2B5EF4-FFF2-40B4-BE49-F238E27FC236}">
                <a16:creationId xmlns:a16="http://schemas.microsoft.com/office/drawing/2014/main" id="{AC3998E7-8F44-4645-81BB-4A36848D3F4E}"/>
              </a:ext>
            </a:extLst>
          </p:cNvPr>
          <p:cNvSpPr/>
          <p:nvPr/>
        </p:nvSpPr>
        <p:spPr>
          <a:xfrm>
            <a:off x="3728204" y="211885"/>
            <a:ext cx="4767652" cy="523220"/>
          </a:xfrm>
          <a:prstGeom prst="rect">
            <a:avLst/>
          </a:prstGeom>
        </p:spPr>
        <p:txBody>
          <a:bodyPr wrap="none">
            <a:spAutoFit/>
          </a:bodyPr>
          <a:lstStyle/>
          <a:p>
            <a:r>
              <a:rPr lang="en-IN" sz="2800" dirty="0">
                <a:solidFill>
                  <a:schemeClr val="bg1"/>
                </a:solidFill>
                <a:latin typeface="Times New Roman" panose="02020603050405020304" pitchFamily="18" charset="0"/>
                <a:ea typeface="Times New Roman" panose="02020603050405020304" pitchFamily="18" charset="0"/>
              </a:rPr>
              <a:t>ALGORITHM DESCRIPTION</a:t>
            </a:r>
            <a:endParaRPr lang="en-IN" sz="2800" dirty="0"/>
          </a:p>
        </p:txBody>
      </p:sp>
      <p:sp>
        <p:nvSpPr>
          <p:cNvPr id="6" name="Rectangle 5">
            <a:extLst>
              <a:ext uri="{FF2B5EF4-FFF2-40B4-BE49-F238E27FC236}">
                <a16:creationId xmlns:a16="http://schemas.microsoft.com/office/drawing/2014/main" id="{79E1D301-117D-4FDF-9128-F2511A7D9A3F}"/>
              </a:ext>
            </a:extLst>
          </p:cNvPr>
          <p:cNvSpPr/>
          <p:nvPr/>
        </p:nvSpPr>
        <p:spPr>
          <a:xfrm>
            <a:off x="862007" y="765360"/>
            <a:ext cx="10467985" cy="4985980"/>
          </a:xfrm>
          <a:prstGeom prst="rect">
            <a:avLst/>
          </a:prstGeom>
        </p:spPr>
        <p:txBody>
          <a:bodyPr wrap="square">
            <a:spAutoFit/>
          </a:bodyPr>
          <a:lstStyle/>
          <a:p>
            <a:endParaRPr lang="en-US" sz="20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Sentiment analysis is a machine learning tool that analyzes texts for polarity, from positive to negative. By training machine learning tools with examples of emotions in text, machines automatically learn how to detect sentiment without human input.</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Classifier Logistic Regression</a:t>
            </a:r>
          </a:p>
          <a:p>
            <a:r>
              <a:rPr lang="en-US" sz="2000"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i="0" dirty="0">
                <a:solidFill>
                  <a:schemeClr val="bg1"/>
                </a:solidFill>
                <a:effectLst/>
                <a:latin typeface="arial" panose="020B0604020202020204" pitchFamily="34" charset="0"/>
              </a:rPr>
              <a:t>Logistic regression is a statistical model that in its basic form uses a logistic function to model a binary dependent variable, although many more complex extensions exist. In regression analysis, logistic regression (or logit regression) is estimating the parameters of a logistic model (a form of binary regression).</a:t>
            </a:r>
          </a:p>
          <a:p>
            <a:pPr marL="285750" indent="-285750">
              <a:buFont typeface="Arial" panose="020B0604020202020204" pitchFamily="34" charset="0"/>
              <a:buChar char="•"/>
            </a:pPr>
            <a:endParaRPr lang="en-US" sz="2000" dirty="0">
              <a:solidFill>
                <a:schemeClr val="bg1"/>
              </a:solidFill>
              <a:latin typeface="arial" panose="020B0604020202020204" pitchFamily="34"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arial" panose="020B0604020202020204" pitchFamily="34" charset="0"/>
                <a:cs typeface="Times New Roman" panose="02020603050405020304" pitchFamily="18" charset="0"/>
              </a:rPr>
              <a:t>In the case of this project, review acts as the independent variable and sentiment is the dependent variable.</a:t>
            </a:r>
            <a:endParaRPr lang="en-IN" sz="2000"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0967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6B03B1-E6A1-4AB5-86A7-389812FFE870}"/>
              </a:ext>
            </a:extLst>
          </p:cNvPr>
          <p:cNvSpPr/>
          <p:nvPr/>
        </p:nvSpPr>
        <p:spPr>
          <a:xfrm>
            <a:off x="447113" y="210173"/>
            <a:ext cx="7896788" cy="7170553"/>
          </a:xfrm>
          <a:prstGeom prst="rect">
            <a:avLst/>
          </a:prstGeom>
        </p:spPr>
        <p:txBody>
          <a:bodyPr wrap="square">
            <a:spAutoFit/>
          </a:bodyPr>
          <a:lstStyle/>
          <a:p>
            <a:pPr marL="6350" indent="-6350" algn="just">
              <a:lnSpc>
                <a:spcPct val="107000"/>
              </a:lnSpc>
              <a:spcBef>
                <a:spcPts val="2340"/>
              </a:spcBef>
              <a:spcAft>
                <a:spcPts val="0"/>
              </a:spcAft>
            </a:pPr>
            <a:r>
              <a:rPr lang="en-IN" sz="2400" b="1" kern="0" spc="-25" dirty="0">
                <a:solidFill>
                  <a:schemeClr val="bg1"/>
                </a:solidFill>
                <a:latin typeface="Times New Roman" panose="02020603050405020304" pitchFamily="18" charset="0"/>
                <a:ea typeface="Times New Roman" panose="02020603050405020304" pitchFamily="18" charset="0"/>
              </a:rPr>
              <a:t> </a:t>
            </a:r>
            <a:r>
              <a:rPr lang="en-IN" sz="2800" b="1" kern="0" spc="-25" dirty="0">
                <a:solidFill>
                  <a:schemeClr val="bg1"/>
                </a:solidFill>
                <a:latin typeface="Times New Roman" panose="02020603050405020304" pitchFamily="18" charset="0"/>
                <a:ea typeface="Times New Roman" panose="02020603050405020304" pitchFamily="18" charset="0"/>
              </a:rPr>
              <a:t>Advantages of  Logistic Regression Classifier</a:t>
            </a:r>
          </a:p>
          <a:p>
            <a:pPr marL="800100" lvl="1" indent="-342900" algn="just">
              <a:lnSpc>
                <a:spcPts val="2400"/>
              </a:lnSpc>
              <a:buFont typeface="Arial" panose="020B0604020202020204" pitchFamily="34" charset="0"/>
              <a:buChar char="•"/>
              <a:tabLst>
                <a:tab pos="457200" algn="l"/>
              </a:tabLst>
            </a:pPr>
            <a:endParaRPr lang="en-IN" sz="2000" spc="-5" dirty="0">
              <a:solidFill>
                <a:schemeClr val="bg1"/>
              </a:solidFill>
              <a:latin typeface="Times New Roman" panose="02020603050405020304" pitchFamily="18" charset="0"/>
              <a:ea typeface="Times New Roman" panose="02020603050405020304" pitchFamily="18" charset="0"/>
            </a:endParaRPr>
          </a:p>
          <a:p>
            <a:pPr marL="800100" lvl="1" indent="-342900" algn="just">
              <a:lnSpc>
                <a:spcPts val="2400"/>
              </a:lnSpc>
              <a:buFont typeface="Arial" panose="020B0604020202020204" pitchFamily="34" charset="0"/>
              <a:buChar char="•"/>
              <a:tabLst>
                <a:tab pos="457200" algn="l"/>
              </a:tabLst>
            </a:pPr>
            <a:endParaRPr lang="en-IN" sz="2000" spc="-5" dirty="0">
              <a:solidFill>
                <a:schemeClr val="bg1"/>
              </a:solidFill>
              <a:latin typeface="Times New Roman" panose="02020603050405020304" pitchFamily="18" charset="0"/>
              <a:ea typeface="Times New Roman" panose="02020603050405020304" pitchFamily="18" charset="0"/>
            </a:endParaRPr>
          </a:p>
          <a:p>
            <a:pPr algn="l" fontAlgn="base">
              <a:lnSpc>
                <a:spcPct val="150000"/>
              </a:lnSpc>
              <a:buFont typeface="Arial" panose="020B0604020202020204" pitchFamily="34" charset="0"/>
              <a:buChar char="•"/>
            </a:pPr>
            <a:r>
              <a:rPr lang="en-US" sz="2000" b="0" i="0" dirty="0">
                <a:solidFill>
                  <a:schemeClr val="bg1"/>
                </a:solidFill>
                <a:effectLst/>
                <a:latin typeface="inherit"/>
              </a:rPr>
              <a:t>Logistic Regression is </a:t>
            </a:r>
            <a:r>
              <a:rPr lang="en-US" sz="2000" b="1" i="0" dirty="0">
                <a:solidFill>
                  <a:schemeClr val="bg1"/>
                </a:solidFill>
                <a:effectLst/>
                <a:latin typeface="inherit"/>
              </a:rPr>
              <a:t>one of the simplest machine learning algorithms</a:t>
            </a:r>
            <a:r>
              <a:rPr lang="en-US" sz="2000" b="0" i="0" dirty="0">
                <a:solidFill>
                  <a:schemeClr val="bg1"/>
                </a:solidFill>
                <a:effectLst/>
                <a:latin typeface="inherit"/>
              </a:rPr>
              <a:t> and is easy to implement yet provides great training efficiency in some cases. Also due to these reasons, training a model with this algorithm doesn't require high computation power.</a:t>
            </a:r>
          </a:p>
          <a:p>
            <a:pPr algn="l" fontAlgn="base">
              <a:lnSpc>
                <a:spcPct val="150000"/>
              </a:lnSpc>
              <a:buFont typeface="Arial" panose="020B0604020202020204" pitchFamily="34" charset="0"/>
              <a:buChar char="•"/>
            </a:pPr>
            <a:r>
              <a:rPr lang="en-US" sz="2000" b="0" i="0" dirty="0">
                <a:solidFill>
                  <a:schemeClr val="bg1"/>
                </a:solidFill>
                <a:effectLst/>
                <a:latin typeface="inherit"/>
              </a:rPr>
              <a:t>The predicted parameters (trained weights) give </a:t>
            </a:r>
            <a:r>
              <a:rPr lang="en-US" sz="2000" b="1" i="0" dirty="0">
                <a:solidFill>
                  <a:schemeClr val="bg1"/>
                </a:solidFill>
                <a:effectLst/>
                <a:latin typeface="inherit"/>
              </a:rPr>
              <a:t>inference about the importance of each feature</a:t>
            </a:r>
            <a:r>
              <a:rPr lang="en-US" sz="2000" b="0" i="0" dirty="0">
                <a:solidFill>
                  <a:schemeClr val="bg1"/>
                </a:solidFill>
                <a:effectLst/>
                <a:latin typeface="inherit"/>
              </a:rPr>
              <a:t>. The direction of association i.e. positive or negative is also given. So we can use logistic regression to find out the relationship between the features.</a:t>
            </a:r>
          </a:p>
          <a:p>
            <a:pPr algn="l" fontAlgn="base">
              <a:lnSpc>
                <a:spcPct val="150000"/>
              </a:lnSpc>
              <a:buFont typeface="Arial" panose="020B0604020202020204" pitchFamily="34" charset="0"/>
              <a:buChar char="•"/>
            </a:pPr>
            <a:r>
              <a:rPr lang="en-US" sz="2000" b="0" i="0" dirty="0">
                <a:solidFill>
                  <a:schemeClr val="bg1"/>
                </a:solidFill>
                <a:effectLst/>
                <a:latin typeface="inherit"/>
              </a:rPr>
              <a:t>This algorithm allows models to be </a:t>
            </a:r>
            <a:r>
              <a:rPr lang="en-US" sz="2000" b="1" i="0" dirty="0">
                <a:solidFill>
                  <a:schemeClr val="bg1"/>
                </a:solidFill>
                <a:effectLst/>
                <a:latin typeface="inherit"/>
              </a:rPr>
              <a:t>updated easily to reflect new data</a:t>
            </a:r>
            <a:r>
              <a:rPr lang="en-US" sz="2000" b="0" i="0" dirty="0">
                <a:solidFill>
                  <a:schemeClr val="bg1"/>
                </a:solidFill>
                <a:effectLst/>
                <a:latin typeface="inherit"/>
              </a:rPr>
              <a:t>, unlike decision trees or support vector machines. The update can be done using stochastic gradient descent.</a:t>
            </a:r>
          </a:p>
          <a:p>
            <a:pPr marL="800100" lvl="1" indent="-342900" algn="just">
              <a:lnSpc>
                <a:spcPts val="2400"/>
              </a:lnSpc>
              <a:buFont typeface="Arial" panose="020B0604020202020204" pitchFamily="34" charset="0"/>
              <a:buChar char="•"/>
              <a:tabLst>
                <a:tab pos="457200" algn="l"/>
              </a:tabLst>
            </a:pPr>
            <a:endParaRPr lang="en-IN" sz="2000" b="1" kern="0" dirty="0">
              <a:solidFill>
                <a:schemeClr val="bg1"/>
              </a:solidFill>
              <a:latin typeface="Times New Roman" panose="02020603050405020304" pitchFamily="18" charset="0"/>
              <a:ea typeface="Times New Roman" panose="02020603050405020304" pitchFamily="18" charset="0"/>
            </a:endParaRPr>
          </a:p>
          <a:p>
            <a:pPr lvl="1" algn="just">
              <a:lnSpc>
                <a:spcPts val="2400"/>
              </a:lnSpc>
              <a:tabLst>
                <a:tab pos="457200" algn="l"/>
              </a:tabLst>
            </a:pPr>
            <a:endParaRPr lang="en-IN" sz="2400" b="1" kern="0" dirty="0">
              <a:solidFill>
                <a:schemeClr val="bg1"/>
              </a:solidFill>
              <a:latin typeface="Times New Roman" panose="02020603050405020304" pitchFamily="18" charset="0"/>
              <a:ea typeface="Times New Roman" panose="02020603050405020304" pitchFamily="18" charset="0"/>
            </a:endParaRPr>
          </a:p>
          <a:p>
            <a:pPr lvl="0" algn="just">
              <a:lnSpc>
                <a:spcPts val="2400"/>
              </a:lnSpc>
              <a:spcAft>
                <a:spcPts val="0"/>
              </a:spcAft>
              <a:tabLst>
                <a:tab pos="457200" algn="l"/>
              </a:tabLst>
            </a:pPr>
            <a:r>
              <a:rPr lang="en-IN" sz="2400" b="1" kern="0" spc="-25" dirty="0">
                <a:solidFill>
                  <a:schemeClr val="bg1"/>
                </a:solidFill>
                <a:latin typeface="Times New Roman" panose="02020603050405020304" pitchFamily="18" charset="0"/>
                <a:ea typeface="Times New Roman" panose="02020603050405020304" pitchFamily="18" charset="0"/>
              </a:rPr>
              <a:t>   </a:t>
            </a:r>
            <a:endParaRPr lang="en-IN" sz="2000" dirty="0">
              <a:solidFill>
                <a:schemeClr val="bg1"/>
              </a:solidFill>
              <a:latin typeface="Times New Roman" panose="02020603050405020304" pitchFamily="18" charset="0"/>
              <a:ea typeface="Times New Roman" panose="02020603050405020304" pitchFamily="18" charset="0"/>
            </a:endParaRPr>
          </a:p>
        </p:txBody>
      </p:sp>
      <p:pic>
        <p:nvPicPr>
          <p:cNvPr id="1026" name="Picture 2" descr="Linearly Separable Data">
            <a:extLst>
              <a:ext uri="{FF2B5EF4-FFF2-40B4-BE49-F238E27FC236}">
                <a16:creationId xmlns:a16="http://schemas.microsoft.com/office/drawing/2014/main" id="{CF67F78D-BC81-4B8B-8E7B-6F7522EA6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8312" y="2376488"/>
            <a:ext cx="285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55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56CEFD-DC4E-483A-94AF-D10C19450217}"/>
              </a:ext>
            </a:extLst>
          </p:cNvPr>
          <p:cNvSpPr txBox="1"/>
          <p:nvPr/>
        </p:nvSpPr>
        <p:spPr>
          <a:xfrm>
            <a:off x="1100137" y="600075"/>
            <a:ext cx="9763125" cy="5909310"/>
          </a:xfrm>
          <a:prstGeom prst="rect">
            <a:avLst/>
          </a:prstGeom>
          <a:noFill/>
        </p:spPr>
        <p:txBody>
          <a:bodyPr wrap="square" rtlCol="0">
            <a:spAutoFit/>
          </a:bodyPr>
          <a:lstStyle/>
          <a:p>
            <a:pPr algn="l" fontAlgn="base">
              <a:lnSpc>
                <a:spcPct val="150000"/>
              </a:lnSpc>
              <a:buFont typeface="Arial" panose="020B0604020202020204" pitchFamily="34" charset="0"/>
              <a:buChar char="•"/>
            </a:pPr>
            <a:r>
              <a:rPr lang="en-US" sz="2000" i="0" dirty="0">
                <a:solidFill>
                  <a:schemeClr val="bg1"/>
                </a:solidFill>
                <a:effectLst/>
                <a:latin typeface="inherit"/>
              </a:rPr>
              <a:t>Logistic Regression outputs well-calibrated probabilities along with classification results. This is an advantage over models that only give the final classification as results. If a training example has a 95% probability for a class, and another has a 55% probability for the same class, we get an inference about which training examples are more accurate for the formulated problem.</a:t>
            </a:r>
          </a:p>
          <a:p>
            <a:pPr algn="l" fontAlgn="base">
              <a:lnSpc>
                <a:spcPct val="150000"/>
              </a:lnSpc>
              <a:buFont typeface="Arial" panose="020B0604020202020204" pitchFamily="34" charset="0"/>
              <a:buChar char="•"/>
            </a:pPr>
            <a:r>
              <a:rPr lang="en-US" sz="2000" i="0" dirty="0">
                <a:solidFill>
                  <a:schemeClr val="bg1"/>
                </a:solidFill>
                <a:effectLst/>
                <a:latin typeface="inherit"/>
              </a:rPr>
              <a:t>In a low dimensional dataset having a sufficient number of training examples, logistic regression is less prone to over-fitting.</a:t>
            </a:r>
          </a:p>
          <a:p>
            <a:pPr algn="l" fontAlgn="base">
              <a:lnSpc>
                <a:spcPct val="150000"/>
              </a:lnSpc>
              <a:buFont typeface="Arial" panose="020B0604020202020204" pitchFamily="34" charset="0"/>
              <a:buChar char="•"/>
            </a:pPr>
            <a:r>
              <a:rPr lang="en-US" sz="2000" i="0" dirty="0">
                <a:solidFill>
                  <a:schemeClr val="bg1"/>
                </a:solidFill>
                <a:effectLst/>
                <a:latin typeface="inherit"/>
              </a:rPr>
              <a:t>Rather than straight away starting with a complex model, logistic regression is sometimes used as a benchmark model to measure performance, as it is relatively quick and easy to implement.</a:t>
            </a:r>
          </a:p>
          <a:p>
            <a:pPr algn="l" fontAlgn="base">
              <a:lnSpc>
                <a:spcPct val="150000"/>
              </a:lnSpc>
              <a:buFont typeface="Arial" panose="020B0604020202020204" pitchFamily="34" charset="0"/>
              <a:buChar char="•"/>
            </a:pPr>
            <a:r>
              <a:rPr lang="en-US" sz="2000" i="0" dirty="0">
                <a:solidFill>
                  <a:schemeClr val="bg1"/>
                </a:solidFill>
                <a:effectLst/>
                <a:latin typeface="inherit"/>
              </a:rPr>
              <a:t>Logistic Regression proves to be very efficient when the dataset has features that are linearly separable.</a:t>
            </a:r>
          </a:p>
          <a:p>
            <a:endParaRPr lang="en-IN" dirty="0"/>
          </a:p>
        </p:txBody>
      </p:sp>
    </p:spTree>
    <p:extLst>
      <p:ext uri="{BB962C8B-B14F-4D97-AF65-F5344CB8AC3E}">
        <p14:creationId xmlns:p14="http://schemas.microsoft.com/office/powerpoint/2010/main" val="3582586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62DD5C-560C-4CE4-A67D-C83A46E1B03B}"/>
              </a:ext>
            </a:extLst>
          </p:cNvPr>
          <p:cNvSpPr>
            <a:spLocks noGrp="1"/>
          </p:cNvSpPr>
          <p:nvPr>
            <p:ph type="subTitle"/>
          </p:nvPr>
        </p:nvSpPr>
        <p:spPr>
          <a:xfrm>
            <a:off x="609780" y="971550"/>
            <a:ext cx="8419920" cy="5567805"/>
          </a:xfrm>
        </p:spPr>
        <p:txBody>
          <a:bodyPr/>
          <a:lstStyle/>
          <a:p>
            <a:pPr algn="l" fontAlgn="base">
              <a:lnSpc>
                <a:spcPct val="100000"/>
              </a:lnSpc>
              <a:buFont typeface="Arial" panose="020B0604020202020204" pitchFamily="34" charset="0"/>
              <a:buChar char="•"/>
            </a:pPr>
            <a:r>
              <a:rPr lang="en-US" sz="2000" i="0" dirty="0">
                <a:solidFill>
                  <a:schemeClr val="bg1"/>
                </a:solidFill>
                <a:effectLst/>
                <a:latin typeface="inherit"/>
              </a:rPr>
              <a:t>Logistic Regression is a statistical analysis model that attempts to predict precise probabilistic outcomes based on independent features. On high dimensional datasets, this may lead to the model being over-fit on the training set, which means overstating the accuracy of predictions on the training set and thus the model may not be able to predict accurate results on the test set. This usually happens in the case when the model is trained on little training data with lots of features. So on high dimensional datasets, Regularization techniques should be considered to avoid over-fitting (but this makes the model complex). Very high regularization factors may even lead to the model being under-fit on the training data.</a:t>
            </a:r>
          </a:p>
          <a:p>
            <a:pPr algn="l" fontAlgn="base">
              <a:lnSpc>
                <a:spcPct val="100000"/>
              </a:lnSpc>
              <a:buFont typeface="Arial" panose="020B0604020202020204" pitchFamily="34" charset="0"/>
              <a:buChar char="•"/>
            </a:pPr>
            <a:r>
              <a:rPr lang="en-US" sz="2000" i="0" dirty="0">
                <a:solidFill>
                  <a:schemeClr val="bg1"/>
                </a:solidFill>
                <a:effectLst/>
                <a:latin typeface="inherit"/>
              </a:rPr>
              <a:t>Non linear problems can't be solved with logistic regression since it has a linear decision surface. Linearly separable data is rarely found in real world scenarios. So the transformation of non linear features is required which can be done by increasing the number of features such that the data becomes linearly separable in higher dimensions.</a:t>
            </a:r>
          </a:p>
          <a:p>
            <a:pPr marL="0" indent="0">
              <a:buNone/>
            </a:pPr>
            <a:endParaRPr lang="en-150" sz="1800" dirty="0"/>
          </a:p>
        </p:txBody>
      </p:sp>
      <p:sp>
        <p:nvSpPr>
          <p:cNvPr id="2" name="Title 1">
            <a:extLst>
              <a:ext uri="{FF2B5EF4-FFF2-40B4-BE49-F238E27FC236}">
                <a16:creationId xmlns:a16="http://schemas.microsoft.com/office/drawing/2014/main" id="{CD1B3399-0F67-414D-97D6-A366A997E521}"/>
              </a:ext>
            </a:extLst>
          </p:cNvPr>
          <p:cNvSpPr>
            <a:spLocks noGrp="1"/>
          </p:cNvSpPr>
          <p:nvPr>
            <p:ph type="title"/>
          </p:nvPr>
        </p:nvSpPr>
        <p:spPr>
          <a:xfrm>
            <a:off x="676275" y="318645"/>
            <a:ext cx="10131120" cy="1455840"/>
          </a:xfrm>
        </p:spPr>
        <p:txBody>
          <a:bodyPr/>
          <a:lstStyle/>
          <a:p>
            <a:r>
              <a:rPr lang="en-IN" sz="3600" dirty="0">
                <a:solidFill>
                  <a:schemeClr val="bg1"/>
                </a:solidFill>
              </a:rPr>
              <a:t>Disadvantages of Logistic Regression Classifier</a:t>
            </a:r>
            <a:br>
              <a:rPr lang="en-IN" dirty="0"/>
            </a:br>
            <a:endParaRPr lang="en-150" dirty="0"/>
          </a:p>
        </p:txBody>
      </p:sp>
      <p:pic>
        <p:nvPicPr>
          <p:cNvPr id="2050" name="Picture 2" descr="Non-Linearly Separable Data">
            <a:extLst>
              <a:ext uri="{FF2B5EF4-FFF2-40B4-BE49-F238E27FC236}">
                <a16:creationId xmlns:a16="http://schemas.microsoft.com/office/drawing/2014/main" id="{0549FBCB-CED6-4EF5-9F28-4AB3BDD39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4295" y="2469321"/>
            <a:ext cx="2447925" cy="220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3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2887</TotalTime>
  <Words>2294</Words>
  <Application>Microsoft Office PowerPoint</Application>
  <PresentationFormat>Widescreen</PresentationFormat>
  <Paragraphs>184</Paragraphs>
  <Slides>38</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Arial</vt:lpstr>
      <vt:lpstr>Arial</vt:lpstr>
      <vt:lpstr>Calibri</vt:lpstr>
      <vt:lpstr>Calibri Light</vt:lpstr>
      <vt:lpstr>inherit</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Disadvantages of Logistic Regression Classifier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Information retrieval </vt:lpstr>
      <vt:lpstr>Classification using logistic regression</vt:lpstr>
      <vt:lpstr>Model Evaluation</vt:lpstr>
      <vt:lpstr>PowerPoint Presentation</vt:lpstr>
      <vt:lpstr>PowerPoint Presentation</vt:lpstr>
      <vt:lpstr>Predicting sentiment for multiple reviews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Ramya Achanta</dc:creator>
  <cp:lastModifiedBy>v niha</cp:lastModifiedBy>
  <cp:revision>34</cp:revision>
  <dcterms:created xsi:type="dcterms:W3CDTF">2020-08-27T12:34:02Z</dcterms:created>
  <dcterms:modified xsi:type="dcterms:W3CDTF">2020-09-01T13:30:06Z</dcterms:modified>
</cp:coreProperties>
</file>